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91" r:id="rId2"/>
    <p:sldId id="283" r:id="rId3"/>
    <p:sldId id="292" r:id="rId4"/>
    <p:sldId id="294" r:id="rId5"/>
    <p:sldId id="296" r:id="rId6"/>
    <p:sldId id="305" r:id="rId7"/>
    <p:sldId id="320" r:id="rId8"/>
    <p:sldId id="301" r:id="rId9"/>
    <p:sldId id="299" r:id="rId10"/>
    <p:sldId id="293" r:id="rId11"/>
    <p:sldId id="325" r:id="rId12"/>
    <p:sldId id="340" r:id="rId13"/>
    <p:sldId id="310" r:id="rId14"/>
    <p:sldId id="307" r:id="rId15"/>
    <p:sldId id="308" r:id="rId16"/>
    <p:sldId id="314" r:id="rId17"/>
    <p:sldId id="303" r:id="rId18"/>
    <p:sldId id="309" r:id="rId19"/>
    <p:sldId id="343" r:id="rId20"/>
    <p:sldId id="329" r:id="rId21"/>
    <p:sldId id="345" r:id="rId22"/>
    <p:sldId id="346" r:id="rId23"/>
    <p:sldId id="260" r:id="rId24"/>
    <p:sldId id="256" r:id="rId25"/>
    <p:sldId id="333" r:id="rId26"/>
    <p:sldId id="323" r:id="rId27"/>
    <p:sldId id="324" r:id="rId28"/>
    <p:sldId id="297" r:id="rId29"/>
    <p:sldId id="336" r:id="rId30"/>
    <p:sldId id="339" r:id="rId31"/>
    <p:sldId id="317" r:id="rId32"/>
    <p:sldId id="337" r:id="rId33"/>
    <p:sldId id="344" r:id="rId34"/>
    <p:sldId id="319" r:id="rId35"/>
    <p:sldId id="316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F4"/>
    <a:srgbClr val="2764AB"/>
    <a:srgbClr val="005EB8"/>
    <a:srgbClr val="0C0B0D"/>
    <a:srgbClr val="191B1E"/>
    <a:srgbClr val="3B5EB8"/>
    <a:srgbClr val="5080FF"/>
    <a:srgbClr val="E8EDEE"/>
    <a:srgbClr val="005D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/>
    <p:restoredTop sz="82603"/>
  </p:normalViewPr>
  <p:slideViewPr>
    <p:cSldViewPr snapToGrid="0">
      <p:cViewPr varScale="1">
        <p:scale>
          <a:sx n="90" d="100"/>
          <a:sy n="90" d="100"/>
        </p:scale>
        <p:origin x="133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E5E006-6F2B-1E4E-8CD4-0F3E9B526396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A60673-6C50-D040-BE9A-61C512FD6678}">
      <dgm:prSet phldrT="[Text]"/>
      <dgm:spPr>
        <a:solidFill>
          <a:srgbClr val="005EB8"/>
        </a:solidFill>
      </dgm:spPr>
      <dgm:t>
        <a:bodyPr/>
        <a:lstStyle/>
        <a:p>
          <a:r>
            <a:rPr lang="en-GB" dirty="0"/>
            <a:t>Data Import</a:t>
          </a:r>
        </a:p>
      </dgm:t>
    </dgm:pt>
    <dgm:pt modelId="{17968955-0DF5-124B-A987-E218F60A19C5}" type="parTrans" cxnId="{525C8ACD-7626-9543-94AB-4E21A7577DC1}">
      <dgm:prSet/>
      <dgm:spPr/>
      <dgm:t>
        <a:bodyPr/>
        <a:lstStyle/>
        <a:p>
          <a:endParaRPr lang="en-GB"/>
        </a:p>
      </dgm:t>
    </dgm:pt>
    <dgm:pt modelId="{A515706D-E9E5-7D44-B69B-34036CD359AC}" type="sibTrans" cxnId="{525C8ACD-7626-9543-94AB-4E21A7577DC1}">
      <dgm:prSet/>
      <dgm:spPr/>
      <dgm:t>
        <a:bodyPr/>
        <a:lstStyle/>
        <a:p>
          <a:endParaRPr lang="en-GB" dirty="0"/>
        </a:p>
      </dgm:t>
    </dgm:pt>
    <dgm:pt modelId="{EFA44437-A676-D149-8F59-2245F95BC1C3}">
      <dgm:prSet phldrT="[Text]"/>
      <dgm:spPr>
        <a:solidFill>
          <a:srgbClr val="005EB8"/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E59F66F9-5066-9946-A002-315F0D9C100F}" type="parTrans" cxnId="{9D88AD37-1946-0849-9705-297CB10E6BE5}">
      <dgm:prSet/>
      <dgm:spPr/>
      <dgm:t>
        <a:bodyPr/>
        <a:lstStyle/>
        <a:p>
          <a:endParaRPr lang="en-GB"/>
        </a:p>
      </dgm:t>
    </dgm:pt>
    <dgm:pt modelId="{9960498F-3A90-674D-B45E-2A038494D93A}" type="sibTrans" cxnId="{9D88AD37-1946-0849-9705-297CB10E6BE5}">
      <dgm:prSet/>
      <dgm:spPr/>
      <dgm:t>
        <a:bodyPr/>
        <a:lstStyle/>
        <a:p>
          <a:endParaRPr lang="en-GB" dirty="0"/>
        </a:p>
      </dgm:t>
    </dgm:pt>
    <dgm:pt modelId="{6916A817-1270-5146-AC51-1D0CA8733F67}">
      <dgm:prSet phldrT="[Text]"/>
      <dgm:spPr>
        <a:solidFill>
          <a:srgbClr val="005EB8"/>
        </a:solidFill>
      </dgm:spPr>
      <dgm:t>
        <a:bodyPr/>
        <a:lstStyle/>
        <a:p>
          <a:r>
            <a:rPr lang="en-GB" dirty="0"/>
            <a:t>Exploratory Analysis</a:t>
          </a:r>
        </a:p>
      </dgm:t>
    </dgm:pt>
    <dgm:pt modelId="{B2AC4490-6E69-6441-B7C4-E7FCCFF0346D}" type="parTrans" cxnId="{27778EC8-AEF8-2743-B6A5-BD53801575E0}">
      <dgm:prSet/>
      <dgm:spPr/>
      <dgm:t>
        <a:bodyPr/>
        <a:lstStyle/>
        <a:p>
          <a:endParaRPr lang="en-GB"/>
        </a:p>
      </dgm:t>
    </dgm:pt>
    <dgm:pt modelId="{7D11DD47-0840-984C-9D66-E6DEF9EE7353}" type="sibTrans" cxnId="{27778EC8-AEF8-2743-B6A5-BD53801575E0}">
      <dgm:prSet/>
      <dgm:spPr/>
      <dgm:t>
        <a:bodyPr/>
        <a:lstStyle/>
        <a:p>
          <a:endParaRPr lang="en-GB" dirty="0"/>
        </a:p>
      </dgm:t>
    </dgm:pt>
    <dgm:pt modelId="{9F7CE3B0-D665-7A43-B980-DF7E9FCE367C}">
      <dgm:prSet phldrT="[Text]"/>
      <dgm:spPr>
        <a:solidFill>
          <a:srgbClr val="005EB8"/>
        </a:solidFill>
      </dgm:spPr>
      <dgm:t>
        <a:bodyPr/>
        <a:lstStyle/>
        <a:p>
          <a:r>
            <a:rPr lang="en-GB" dirty="0"/>
            <a:t>Recommendations</a:t>
          </a:r>
        </a:p>
      </dgm:t>
    </dgm:pt>
    <dgm:pt modelId="{81FACCA0-C99E-5142-92BB-7603B2C5F17A}" type="parTrans" cxnId="{4234CE9F-AC8D-D148-B059-80803E613F39}">
      <dgm:prSet/>
      <dgm:spPr/>
      <dgm:t>
        <a:bodyPr/>
        <a:lstStyle/>
        <a:p>
          <a:endParaRPr lang="en-GB"/>
        </a:p>
      </dgm:t>
    </dgm:pt>
    <dgm:pt modelId="{B35CFB6F-D1E0-FC47-B59F-0D35B17F963B}" type="sibTrans" cxnId="{4234CE9F-AC8D-D148-B059-80803E613F39}">
      <dgm:prSet/>
      <dgm:spPr/>
      <dgm:t>
        <a:bodyPr/>
        <a:lstStyle/>
        <a:p>
          <a:endParaRPr lang="en-GB"/>
        </a:p>
      </dgm:t>
    </dgm:pt>
    <dgm:pt modelId="{DEEE00C9-8E79-F04B-A265-0D97F0E4D60D}" type="pres">
      <dgm:prSet presAssocID="{4FE5E006-6F2B-1E4E-8CD4-0F3E9B526396}" presName="outerComposite" presStyleCnt="0">
        <dgm:presLayoutVars>
          <dgm:chMax val="5"/>
          <dgm:dir/>
          <dgm:resizeHandles val="exact"/>
        </dgm:presLayoutVars>
      </dgm:prSet>
      <dgm:spPr/>
    </dgm:pt>
    <dgm:pt modelId="{3C946448-8D65-6E47-AE8F-00A0C4B2E84E}" type="pres">
      <dgm:prSet presAssocID="{4FE5E006-6F2B-1E4E-8CD4-0F3E9B526396}" presName="dummyMaxCanvas" presStyleCnt="0">
        <dgm:presLayoutVars/>
      </dgm:prSet>
      <dgm:spPr/>
    </dgm:pt>
    <dgm:pt modelId="{290A913A-839A-A545-A48D-967B8675CC42}" type="pres">
      <dgm:prSet presAssocID="{4FE5E006-6F2B-1E4E-8CD4-0F3E9B526396}" presName="FourNodes_1" presStyleLbl="node1" presStyleIdx="0" presStyleCnt="4">
        <dgm:presLayoutVars>
          <dgm:bulletEnabled val="1"/>
        </dgm:presLayoutVars>
      </dgm:prSet>
      <dgm:spPr/>
    </dgm:pt>
    <dgm:pt modelId="{863935C1-9038-7240-A818-387C15A04C3F}" type="pres">
      <dgm:prSet presAssocID="{4FE5E006-6F2B-1E4E-8CD4-0F3E9B526396}" presName="FourNodes_2" presStyleLbl="node1" presStyleIdx="1" presStyleCnt="4">
        <dgm:presLayoutVars>
          <dgm:bulletEnabled val="1"/>
        </dgm:presLayoutVars>
      </dgm:prSet>
      <dgm:spPr/>
    </dgm:pt>
    <dgm:pt modelId="{A0A3C00B-1A53-1A4A-A25A-971602DA93F0}" type="pres">
      <dgm:prSet presAssocID="{4FE5E006-6F2B-1E4E-8CD4-0F3E9B526396}" presName="FourNodes_3" presStyleLbl="node1" presStyleIdx="2" presStyleCnt="4">
        <dgm:presLayoutVars>
          <dgm:bulletEnabled val="1"/>
        </dgm:presLayoutVars>
      </dgm:prSet>
      <dgm:spPr/>
    </dgm:pt>
    <dgm:pt modelId="{F949742C-FF95-F249-8E07-CBFD6C16E578}" type="pres">
      <dgm:prSet presAssocID="{4FE5E006-6F2B-1E4E-8CD4-0F3E9B526396}" presName="FourNodes_4" presStyleLbl="node1" presStyleIdx="3" presStyleCnt="4">
        <dgm:presLayoutVars>
          <dgm:bulletEnabled val="1"/>
        </dgm:presLayoutVars>
      </dgm:prSet>
      <dgm:spPr/>
    </dgm:pt>
    <dgm:pt modelId="{7131E0FC-6401-2E40-A4B0-C5D585690519}" type="pres">
      <dgm:prSet presAssocID="{4FE5E006-6F2B-1E4E-8CD4-0F3E9B526396}" presName="FourConn_1-2" presStyleLbl="fgAccFollowNode1" presStyleIdx="0" presStyleCnt="3">
        <dgm:presLayoutVars>
          <dgm:bulletEnabled val="1"/>
        </dgm:presLayoutVars>
      </dgm:prSet>
      <dgm:spPr/>
    </dgm:pt>
    <dgm:pt modelId="{78CA8111-D19D-EF4F-A869-BE5A5934F9A2}" type="pres">
      <dgm:prSet presAssocID="{4FE5E006-6F2B-1E4E-8CD4-0F3E9B526396}" presName="FourConn_2-3" presStyleLbl="fgAccFollowNode1" presStyleIdx="1" presStyleCnt="3">
        <dgm:presLayoutVars>
          <dgm:bulletEnabled val="1"/>
        </dgm:presLayoutVars>
      </dgm:prSet>
      <dgm:spPr/>
    </dgm:pt>
    <dgm:pt modelId="{59532513-E7E8-2444-A7C6-3B9D71CB409A}" type="pres">
      <dgm:prSet presAssocID="{4FE5E006-6F2B-1E4E-8CD4-0F3E9B526396}" presName="FourConn_3-4" presStyleLbl="fgAccFollowNode1" presStyleIdx="2" presStyleCnt="3">
        <dgm:presLayoutVars>
          <dgm:bulletEnabled val="1"/>
        </dgm:presLayoutVars>
      </dgm:prSet>
      <dgm:spPr/>
    </dgm:pt>
    <dgm:pt modelId="{42264A3D-D685-3A40-9115-B22F18E5B7BB}" type="pres">
      <dgm:prSet presAssocID="{4FE5E006-6F2B-1E4E-8CD4-0F3E9B526396}" presName="FourNodes_1_text" presStyleLbl="node1" presStyleIdx="3" presStyleCnt="4">
        <dgm:presLayoutVars>
          <dgm:bulletEnabled val="1"/>
        </dgm:presLayoutVars>
      </dgm:prSet>
      <dgm:spPr/>
    </dgm:pt>
    <dgm:pt modelId="{79C0AD79-2302-BF4C-A9A6-0120B0117B04}" type="pres">
      <dgm:prSet presAssocID="{4FE5E006-6F2B-1E4E-8CD4-0F3E9B526396}" presName="FourNodes_2_text" presStyleLbl="node1" presStyleIdx="3" presStyleCnt="4">
        <dgm:presLayoutVars>
          <dgm:bulletEnabled val="1"/>
        </dgm:presLayoutVars>
      </dgm:prSet>
      <dgm:spPr/>
    </dgm:pt>
    <dgm:pt modelId="{04F06CC3-21BA-274E-81ED-7E5F32AE6E2E}" type="pres">
      <dgm:prSet presAssocID="{4FE5E006-6F2B-1E4E-8CD4-0F3E9B526396}" presName="FourNodes_3_text" presStyleLbl="node1" presStyleIdx="3" presStyleCnt="4">
        <dgm:presLayoutVars>
          <dgm:bulletEnabled val="1"/>
        </dgm:presLayoutVars>
      </dgm:prSet>
      <dgm:spPr/>
    </dgm:pt>
    <dgm:pt modelId="{E501593D-8D63-C549-BA7E-66DC72A8D6C0}" type="pres">
      <dgm:prSet presAssocID="{4FE5E006-6F2B-1E4E-8CD4-0F3E9B52639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35C9A2D-0C5C-7E48-9E4B-E3FAD9214679}" type="presOf" srcId="{9F7CE3B0-D665-7A43-B980-DF7E9FCE367C}" destId="{F949742C-FF95-F249-8E07-CBFD6C16E578}" srcOrd="0" destOrd="0" presId="urn:microsoft.com/office/officeart/2005/8/layout/vProcess5"/>
    <dgm:cxn modelId="{9D88AD37-1946-0849-9705-297CB10E6BE5}" srcId="{4FE5E006-6F2B-1E4E-8CD4-0F3E9B526396}" destId="{EFA44437-A676-D149-8F59-2245F95BC1C3}" srcOrd="1" destOrd="0" parTransId="{E59F66F9-5066-9946-A002-315F0D9C100F}" sibTransId="{9960498F-3A90-674D-B45E-2A038494D93A}"/>
    <dgm:cxn modelId="{F8A72E61-BD41-BA4F-89E2-251C813927F8}" type="presOf" srcId="{9F7CE3B0-D665-7A43-B980-DF7E9FCE367C}" destId="{E501593D-8D63-C549-BA7E-66DC72A8D6C0}" srcOrd="1" destOrd="0" presId="urn:microsoft.com/office/officeart/2005/8/layout/vProcess5"/>
    <dgm:cxn modelId="{056DF77F-041D-B541-9FEF-089AF6FA756B}" type="presOf" srcId="{9960498F-3A90-674D-B45E-2A038494D93A}" destId="{78CA8111-D19D-EF4F-A869-BE5A5934F9A2}" srcOrd="0" destOrd="0" presId="urn:microsoft.com/office/officeart/2005/8/layout/vProcess5"/>
    <dgm:cxn modelId="{56458E8F-4A17-8F4C-AC8C-154761214E86}" type="presOf" srcId="{EFA44437-A676-D149-8F59-2245F95BC1C3}" destId="{863935C1-9038-7240-A818-387C15A04C3F}" srcOrd="0" destOrd="0" presId="urn:microsoft.com/office/officeart/2005/8/layout/vProcess5"/>
    <dgm:cxn modelId="{048AB99A-D13C-FB4F-9EC7-E14F74615847}" type="presOf" srcId="{EFA44437-A676-D149-8F59-2245F95BC1C3}" destId="{79C0AD79-2302-BF4C-A9A6-0120B0117B04}" srcOrd="1" destOrd="0" presId="urn:microsoft.com/office/officeart/2005/8/layout/vProcess5"/>
    <dgm:cxn modelId="{4234CE9F-AC8D-D148-B059-80803E613F39}" srcId="{4FE5E006-6F2B-1E4E-8CD4-0F3E9B526396}" destId="{9F7CE3B0-D665-7A43-B980-DF7E9FCE367C}" srcOrd="3" destOrd="0" parTransId="{81FACCA0-C99E-5142-92BB-7603B2C5F17A}" sibTransId="{B35CFB6F-D1E0-FC47-B59F-0D35B17F963B}"/>
    <dgm:cxn modelId="{A8D4DAA5-147B-F94F-9B0E-B15FF601A19C}" type="presOf" srcId="{7D11DD47-0840-984C-9D66-E6DEF9EE7353}" destId="{59532513-E7E8-2444-A7C6-3B9D71CB409A}" srcOrd="0" destOrd="0" presId="urn:microsoft.com/office/officeart/2005/8/layout/vProcess5"/>
    <dgm:cxn modelId="{5A9FB3A8-9FD7-5447-B372-DDF7BD0D838F}" type="presOf" srcId="{6916A817-1270-5146-AC51-1D0CA8733F67}" destId="{A0A3C00B-1A53-1A4A-A25A-971602DA93F0}" srcOrd="0" destOrd="0" presId="urn:microsoft.com/office/officeart/2005/8/layout/vProcess5"/>
    <dgm:cxn modelId="{6ECACEAF-7E74-024B-B181-FA14497A24F6}" type="presOf" srcId="{6916A817-1270-5146-AC51-1D0CA8733F67}" destId="{04F06CC3-21BA-274E-81ED-7E5F32AE6E2E}" srcOrd="1" destOrd="0" presId="urn:microsoft.com/office/officeart/2005/8/layout/vProcess5"/>
    <dgm:cxn modelId="{D52917B4-EC95-DD40-B477-46E24EE73697}" type="presOf" srcId="{98A60673-6C50-D040-BE9A-61C512FD6678}" destId="{290A913A-839A-A545-A48D-967B8675CC42}" srcOrd="0" destOrd="0" presId="urn:microsoft.com/office/officeart/2005/8/layout/vProcess5"/>
    <dgm:cxn modelId="{C15AF6BD-D6E5-5E43-89C1-5700D989D0D3}" type="presOf" srcId="{A515706D-E9E5-7D44-B69B-34036CD359AC}" destId="{7131E0FC-6401-2E40-A4B0-C5D585690519}" srcOrd="0" destOrd="0" presId="urn:microsoft.com/office/officeart/2005/8/layout/vProcess5"/>
    <dgm:cxn modelId="{CE4523C4-7CE0-9C42-B2AE-E9D4276C8DA1}" type="presOf" srcId="{98A60673-6C50-D040-BE9A-61C512FD6678}" destId="{42264A3D-D685-3A40-9115-B22F18E5B7BB}" srcOrd="1" destOrd="0" presId="urn:microsoft.com/office/officeart/2005/8/layout/vProcess5"/>
    <dgm:cxn modelId="{27778EC8-AEF8-2743-B6A5-BD53801575E0}" srcId="{4FE5E006-6F2B-1E4E-8CD4-0F3E9B526396}" destId="{6916A817-1270-5146-AC51-1D0CA8733F67}" srcOrd="2" destOrd="0" parTransId="{B2AC4490-6E69-6441-B7C4-E7FCCFF0346D}" sibTransId="{7D11DD47-0840-984C-9D66-E6DEF9EE7353}"/>
    <dgm:cxn modelId="{3B3594CC-3DE7-9B4C-8EE0-5A7A4CC6FCFA}" type="presOf" srcId="{4FE5E006-6F2B-1E4E-8CD4-0F3E9B526396}" destId="{DEEE00C9-8E79-F04B-A265-0D97F0E4D60D}" srcOrd="0" destOrd="0" presId="urn:microsoft.com/office/officeart/2005/8/layout/vProcess5"/>
    <dgm:cxn modelId="{525C8ACD-7626-9543-94AB-4E21A7577DC1}" srcId="{4FE5E006-6F2B-1E4E-8CD4-0F3E9B526396}" destId="{98A60673-6C50-D040-BE9A-61C512FD6678}" srcOrd="0" destOrd="0" parTransId="{17968955-0DF5-124B-A987-E218F60A19C5}" sibTransId="{A515706D-E9E5-7D44-B69B-34036CD359AC}"/>
    <dgm:cxn modelId="{3105EDCE-056A-D24C-B58D-FFEA2AAADFD8}" type="presParOf" srcId="{DEEE00C9-8E79-F04B-A265-0D97F0E4D60D}" destId="{3C946448-8D65-6E47-AE8F-00A0C4B2E84E}" srcOrd="0" destOrd="0" presId="urn:microsoft.com/office/officeart/2005/8/layout/vProcess5"/>
    <dgm:cxn modelId="{964A068B-6F78-2E4B-848C-39AE98E470D1}" type="presParOf" srcId="{DEEE00C9-8E79-F04B-A265-0D97F0E4D60D}" destId="{290A913A-839A-A545-A48D-967B8675CC42}" srcOrd="1" destOrd="0" presId="urn:microsoft.com/office/officeart/2005/8/layout/vProcess5"/>
    <dgm:cxn modelId="{A88384B1-B6E6-174B-B770-2D344814E2A3}" type="presParOf" srcId="{DEEE00C9-8E79-F04B-A265-0D97F0E4D60D}" destId="{863935C1-9038-7240-A818-387C15A04C3F}" srcOrd="2" destOrd="0" presId="urn:microsoft.com/office/officeart/2005/8/layout/vProcess5"/>
    <dgm:cxn modelId="{FC7E6C77-0D2C-6B4A-B467-50C230970BE0}" type="presParOf" srcId="{DEEE00C9-8E79-F04B-A265-0D97F0E4D60D}" destId="{A0A3C00B-1A53-1A4A-A25A-971602DA93F0}" srcOrd="3" destOrd="0" presId="urn:microsoft.com/office/officeart/2005/8/layout/vProcess5"/>
    <dgm:cxn modelId="{D76CA513-873D-7347-BF21-1AAE6A9FF819}" type="presParOf" srcId="{DEEE00C9-8E79-F04B-A265-0D97F0E4D60D}" destId="{F949742C-FF95-F249-8E07-CBFD6C16E578}" srcOrd="4" destOrd="0" presId="urn:microsoft.com/office/officeart/2005/8/layout/vProcess5"/>
    <dgm:cxn modelId="{712FF192-F049-A048-9B26-2F31ABC1AF97}" type="presParOf" srcId="{DEEE00C9-8E79-F04B-A265-0D97F0E4D60D}" destId="{7131E0FC-6401-2E40-A4B0-C5D585690519}" srcOrd="5" destOrd="0" presId="urn:microsoft.com/office/officeart/2005/8/layout/vProcess5"/>
    <dgm:cxn modelId="{600733E4-F400-724F-B569-A6D3D279F6FB}" type="presParOf" srcId="{DEEE00C9-8E79-F04B-A265-0D97F0E4D60D}" destId="{78CA8111-D19D-EF4F-A869-BE5A5934F9A2}" srcOrd="6" destOrd="0" presId="urn:microsoft.com/office/officeart/2005/8/layout/vProcess5"/>
    <dgm:cxn modelId="{F24CA6CF-3690-9849-BD2B-F2FF718E9A25}" type="presParOf" srcId="{DEEE00C9-8E79-F04B-A265-0D97F0E4D60D}" destId="{59532513-E7E8-2444-A7C6-3B9D71CB409A}" srcOrd="7" destOrd="0" presId="urn:microsoft.com/office/officeart/2005/8/layout/vProcess5"/>
    <dgm:cxn modelId="{2A4B82AB-6324-8247-8547-E92F3656AAE8}" type="presParOf" srcId="{DEEE00C9-8E79-F04B-A265-0D97F0E4D60D}" destId="{42264A3D-D685-3A40-9115-B22F18E5B7BB}" srcOrd="8" destOrd="0" presId="urn:microsoft.com/office/officeart/2005/8/layout/vProcess5"/>
    <dgm:cxn modelId="{7676793A-0A4B-094A-AE09-B7DCEB668346}" type="presParOf" srcId="{DEEE00C9-8E79-F04B-A265-0D97F0E4D60D}" destId="{79C0AD79-2302-BF4C-A9A6-0120B0117B04}" srcOrd="9" destOrd="0" presId="urn:microsoft.com/office/officeart/2005/8/layout/vProcess5"/>
    <dgm:cxn modelId="{9702D53C-C8BB-6D4B-B0B5-DD6C94B59B54}" type="presParOf" srcId="{DEEE00C9-8E79-F04B-A265-0D97F0E4D60D}" destId="{04F06CC3-21BA-274E-81ED-7E5F32AE6E2E}" srcOrd="10" destOrd="0" presId="urn:microsoft.com/office/officeart/2005/8/layout/vProcess5"/>
    <dgm:cxn modelId="{A2BF79E3-346F-E04C-BE18-D778D1417A1F}" type="presParOf" srcId="{DEEE00C9-8E79-F04B-A265-0D97F0E4D60D}" destId="{E501593D-8D63-C549-BA7E-66DC72A8D6C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A913A-839A-A545-A48D-967B8675CC42}">
      <dsp:nvSpPr>
        <dsp:cNvPr id="0" name=""/>
        <dsp:cNvSpPr/>
      </dsp:nvSpPr>
      <dsp:spPr>
        <a:xfrm>
          <a:off x="0" y="0"/>
          <a:ext cx="4543188" cy="912431"/>
        </a:xfrm>
        <a:prstGeom prst="roundRect">
          <a:avLst>
            <a:gd name="adj" fmla="val 10000"/>
          </a:avLst>
        </a:prstGeom>
        <a:solidFill>
          <a:srgbClr val="005EB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Data Import</a:t>
          </a:r>
        </a:p>
      </dsp:txBody>
      <dsp:txXfrm>
        <a:off x="26724" y="26724"/>
        <a:ext cx="3481502" cy="858983"/>
      </dsp:txXfrm>
    </dsp:sp>
    <dsp:sp modelId="{863935C1-9038-7240-A818-387C15A04C3F}">
      <dsp:nvSpPr>
        <dsp:cNvPr id="0" name=""/>
        <dsp:cNvSpPr/>
      </dsp:nvSpPr>
      <dsp:spPr>
        <a:xfrm>
          <a:off x="380491" y="1078328"/>
          <a:ext cx="4543188" cy="912431"/>
        </a:xfrm>
        <a:prstGeom prst="roundRect">
          <a:avLst>
            <a:gd name="adj" fmla="val 10000"/>
          </a:avLst>
        </a:prstGeom>
        <a:solidFill>
          <a:srgbClr val="005EB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Data Preparation</a:t>
          </a:r>
        </a:p>
      </dsp:txBody>
      <dsp:txXfrm>
        <a:off x="407215" y="1105052"/>
        <a:ext cx="3516167" cy="858983"/>
      </dsp:txXfrm>
    </dsp:sp>
    <dsp:sp modelId="{A0A3C00B-1A53-1A4A-A25A-971602DA93F0}">
      <dsp:nvSpPr>
        <dsp:cNvPr id="0" name=""/>
        <dsp:cNvSpPr/>
      </dsp:nvSpPr>
      <dsp:spPr>
        <a:xfrm>
          <a:off x="755305" y="2156656"/>
          <a:ext cx="4543188" cy="912431"/>
        </a:xfrm>
        <a:prstGeom prst="roundRect">
          <a:avLst>
            <a:gd name="adj" fmla="val 10000"/>
          </a:avLst>
        </a:prstGeom>
        <a:solidFill>
          <a:srgbClr val="005EB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Exploratory Analysis</a:t>
          </a:r>
        </a:p>
      </dsp:txBody>
      <dsp:txXfrm>
        <a:off x="782029" y="2183380"/>
        <a:ext cx="3521846" cy="858983"/>
      </dsp:txXfrm>
    </dsp:sp>
    <dsp:sp modelId="{F949742C-FF95-F249-8E07-CBFD6C16E578}">
      <dsp:nvSpPr>
        <dsp:cNvPr id="0" name=""/>
        <dsp:cNvSpPr/>
      </dsp:nvSpPr>
      <dsp:spPr>
        <a:xfrm>
          <a:off x="1135796" y="3234985"/>
          <a:ext cx="4543188" cy="912431"/>
        </a:xfrm>
        <a:prstGeom prst="roundRect">
          <a:avLst>
            <a:gd name="adj" fmla="val 10000"/>
          </a:avLst>
        </a:prstGeom>
        <a:solidFill>
          <a:srgbClr val="005EB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Recommendations</a:t>
          </a:r>
        </a:p>
      </dsp:txBody>
      <dsp:txXfrm>
        <a:off x="1162520" y="3261709"/>
        <a:ext cx="3516167" cy="858983"/>
      </dsp:txXfrm>
    </dsp:sp>
    <dsp:sp modelId="{7131E0FC-6401-2E40-A4B0-C5D585690519}">
      <dsp:nvSpPr>
        <dsp:cNvPr id="0" name=""/>
        <dsp:cNvSpPr/>
      </dsp:nvSpPr>
      <dsp:spPr>
        <a:xfrm>
          <a:off x="3950107" y="698839"/>
          <a:ext cx="593080" cy="5930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 dirty="0"/>
        </a:p>
      </dsp:txBody>
      <dsp:txXfrm>
        <a:off x="4083550" y="698839"/>
        <a:ext cx="326194" cy="446293"/>
      </dsp:txXfrm>
    </dsp:sp>
    <dsp:sp modelId="{78CA8111-D19D-EF4F-A869-BE5A5934F9A2}">
      <dsp:nvSpPr>
        <dsp:cNvPr id="0" name=""/>
        <dsp:cNvSpPr/>
      </dsp:nvSpPr>
      <dsp:spPr>
        <a:xfrm>
          <a:off x="4330599" y="1777168"/>
          <a:ext cx="593080" cy="5930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 dirty="0"/>
        </a:p>
      </dsp:txBody>
      <dsp:txXfrm>
        <a:off x="4464042" y="1777168"/>
        <a:ext cx="326194" cy="446293"/>
      </dsp:txXfrm>
    </dsp:sp>
    <dsp:sp modelId="{59532513-E7E8-2444-A7C6-3B9D71CB409A}">
      <dsp:nvSpPr>
        <dsp:cNvPr id="0" name=""/>
        <dsp:cNvSpPr/>
      </dsp:nvSpPr>
      <dsp:spPr>
        <a:xfrm>
          <a:off x="4705412" y="2855496"/>
          <a:ext cx="593080" cy="5930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 dirty="0"/>
        </a:p>
      </dsp:txBody>
      <dsp:txXfrm>
        <a:off x="4838855" y="2855496"/>
        <a:ext cx="326194" cy="446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F03A5-4B42-7646-9E92-31122CB7B61C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06B03-4D3A-F341-AF0F-62E7D3FC2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7469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to see all of you</a:t>
            </a:r>
          </a:p>
          <a:p>
            <a:endParaRPr lang="en-US" dirty="0"/>
          </a:p>
          <a:p>
            <a:r>
              <a:rPr lang="en-US" dirty="0"/>
              <a:t>For those of you who don’t know mw, my name is</a:t>
            </a:r>
          </a:p>
          <a:p>
            <a:endParaRPr lang="en-US" dirty="0"/>
          </a:p>
          <a:p>
            <a:r>
              <a:rPr lang="en-US" dirty="0"/>
              <a:t>Of course, we already had some discussions about your data and I would now like to share my findings with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141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EB0D-F0F2-FA8D-05E6-5491A26B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B0767-F3CB-E703-FAFC-DCEEC194B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5ECCF-04CD-9098-0ACA-9AC0B7C98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b="0" dirty="0">
                <a:latin typeface="Calibri" panose="020F0502020204030204" pitchFamily="34" charset="0"/>
                <a:cs typeface="Calibri" panose="020F0502020204030204" pitchFamily="34" charset="0"/>
              </a:rPr>
              <a:t>This charts shows appointment by healthcare professional and month.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b="0" dirty="0">
                <a:latin typeface="Calibri" panose="020F0502020204030204" pitchFamily="34" charset="0"/>
                <a:cs typeface="Calibri" panose="020F0502020204030204" pitchFamily="34" charset="0"/>
              </a:rPr>
              <a:t>The blue line is GPs and the orange line is Other Practice Staff.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b="0" dirty="0">
                <a:latin typeface="Calibri" panose="020F0502020204030204" pitchFamily="34" charset="0"/>
                <a:cs typeface="Calibri" panose="020F0502020204030204" pitchFamily="34" charset="0"/>
              </a:rPr>
              <a:t>In the peaks we can see that other practuce staff take more appointments with orange line above blue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D7013-6FC5-B1B7-01FD-8845EF19C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0769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713C9-8800-1EBD-3B65-28A6D64D2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7404C-F0F9-E452-9225-B0089BD40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56262-A474-FFAF-8F2E-F33E602CE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b="0" dirty="0">
                <a:latin typeface="Calibri" panose="020F0502020204030204" pitchFamily="34" charset="0"/>
                <a:cs typeface="Calibri" panose="020F0502020204030204" pitchFamily="34" charset="0"/>
              </a:rPr>
              <a:t>Here we see appointent mode (so Face-to-Face, Telephone, Home visit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b="0" dirty="0">
                <a:latin typeface="Calibri" panose="020F0502020204030204" pitchFamily="34" charset="0"/>
                <a:cs typeface="Calibri" panose="020F0502020204030204" pitchFamily="34" charset="0"/>
              </a:rPr>
              <a:t>After an increase in telephone appointment during and after Covid, this is now starting to drop (green line), while Face- to Face is increasing (blue line).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b="0" dirty="0">
                <a:latin typeface="Calibri" panose="020F0502020204030204" pitchFamily="34" charset="0"/>
                <a:cs typeface="Calibri" panose="020F0502020204030204" pitchFamily="34" charset="0"/>
              </a:rPr>
              <a:t>In the peaks face to face appointments are preferred (see October)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B2B54-8D0A-27EE-B1D6-DA85994DD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771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F1D9F-99D8-F57F-9305-F217B9F2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833F4-3856-3B48-240E-D6A97A48F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81E05-EEE1-F9A8-2A4B-A0563745E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effectLst/>
                <a:latin typeface="system-ui"/>
              </a:rPr>
              <a:t>When we look at who takes the appointments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effectLst/>
                <a:latin typeface="system-ui"/>
              </a:rPr>
              <a:t>Other Practice Staff take a higher share of appointments Face-to-Face (middle bar in blue), while GPs take more Telephone appointments than the Other Practice Staff(left bar in green).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b="1" dirty="0"/>
          </a:p>
          <a:p>
            <a:r>
              <a:rPr lang="en-GB" dirty="0"/>
              <a:t>A</a:t>
            </a:r>
            <a:r>
              <a:rPr lang="en-DE" dirty="0"/>
              <a:t>lready saw telephone appointments decreasing &amp; Face-to-Face appointments increasing overall.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A2D48-C811-5D2C-315D-99610C448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9526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94CE-E0AA-1B14-CE4E-E387EBA27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FB077-6CA8-433A-FB51-F6D3B441B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956CC-706A-0A80-A847-5838D74D6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DE" b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DE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96816-CB46-25B4-833B-23B1EE8F2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9848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857D5-0ED8-14FC-CFBD-C1B08667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68889-2687-EE87-3C27-A15CEB035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76F4F-DD4C-4DF7-5AAA-D6AA6BC95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How do we calculate utilisation rates.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You stated average capacity per workday as 1.2m.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The analysis of when appointments take place showed most appointments taken Mon-Fri in normal practice working ours.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Appointments per workday based on the workdays per month form the NHS files (between 19 &amp; 23 days)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In June 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E33A9-C78A-2DA9-A87F-DB14776B6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909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4E77-3712-12CF-B3AB-53A74396D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27BE6-25D1-574B-E29E-8ED1C4A32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2C2D1-7BBF-1D89-28A4-CFB9F1F3D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Upward trend in utilisation as charted here from January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The grey line is 1, so utilisation rate &gt;1 means that </a:t>
            </a:r>
            <a:r>
              <a:rPr lang="en-GB" noProof="0" dirty="0"/>
              <a:t>there is more demand than average monthly capacity.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Further research is necessary into how this is achieved on a regular basis - maybe appointments are shortened to have more availability per day or the average daily availability of appointments is greater than 1.2m.</a:t>
            </a:r>
            <a:endParaRPr lang="de-DE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72659-D483-C14C-6861-3F6686549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5835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A90C0-E0C2-4F75-4ED3-0C7E0E6E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EC78A-95B0-67FE-4259-382D537B5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B5620-6468-9D54-EE1E-C4E8F552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Of course if there is a large number of appointments not attended, the real utilisation will be lower, which we see in the orange line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But still the line is above 1 from January 2022 and the number of appointments not attended is increasing.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B4BDF-9105-6262-AA51-88296686A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2730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3410-84B8-BF53-83B3-3CD14F29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672E0-A4E2-8D90-4ACE-853F263B2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1BE6-EF4B-1B17-C9D8-92B47D651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It is worth looking at appointments not attended in more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8253D-800C-EE58-7A2A-DDEAC2EC5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3367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F49AA-C2B5-27D9-7E47-369B30E1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F3377-6897-6C72-926F-106327D4F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8A718-2971-FD85-7AF0-C97E43B09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>
                <a:latin typeface="Calibri" panose="020F0502020204030204" pitchFamily="34" charset="0"/>
                <a:cs typeface="Calibri" panose="020F0502020204030204" pitchFamily="34" charset="0"/>
              </a:rPr>
              <a:t>We have already established that there is an upward trend of the share of appointments not attended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0816E-3445-2526-5802-6A4121F3C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1466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7AF15-0CEA-65C4-7A17-354DCD0BA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03F3C3-E9E7-08D0-51FD-2AD1709B5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A657E-3C2C-8752-20AC-AC74119D6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Studies about the reasons for missing appointments</a:t>
            </a:r>
          </a:p>
          <a:p>
            <a:endParaRPr lang="en-US" dirty="0"/>
          </a:p>
          <a:p>
            <a:r>
              <a:rPr lang="en-US" dirty="0"/>
              <a:t>This is also reflected in our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04648-10D7-0E41-8DFD-0254A61DB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828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EB20-BAC1-69F2-A832-C3E9C32B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64B25-9B28-E796-40C2-B78B3EE7BE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85375-3BB0-0B15-E5A2-51E731A58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0" dirty="0">
                <a:latin typeface="Calibri" panose="020F0502020204030204" pitchFamily="34" charset="0"/>
                <a:cs typeface="Calibri" panose="020F0502020204030204" pitchFamily="34" charset="0"/>
              </a:rPr>
              <a:t>The main business question we discussed is  Has there been adequate staff and capacity in the networks</a:t>
            </a:r>
          </a:p>
          <a:p>
            <a:endParaRPr lang="en-GB" dirty="0"/>
          </a:p>
          <a:p>
            <a:pPr marL="0" lvl="0" indent="0" algn="just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None/>
              <a:tabLst>
                <a:tab pos="228600" algn="l"/>
              </a:tabLst>
            </a:pPr>
            <a:r>
              <a:rPr lang="en-GB" dirty="0"/>
              <a:t>You had provided 4 data sets on </a:t>
            </a:r>
          </a:p>
          <a:p>
            <a:pPr marL="171450" lvl="0" indent="-171450" algn="just">
              <a:lnSpc>
                <a:spcPct val="115000"/>
              </a:lnSpc>
              <a:spcAft>
                <a:spcPts val="800"/>
              </a:spcAft>
              <a:buSzPts val="1000"/>
              <a:buFontTx/>
              <a:buChar char="-"/>
              <a:tabLst>
                <a:tab pos="228600" algn="l"/>
              </a:tabLst>
            </a:pPr>
            <a:r>
              <a:rPr lang="en-GB" sz="1200" kern="100" noProof="0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</a:t>
            </a:r>
            <a:r>
              <a:rPr lang="en-GB" sz="1200" kern="100" noProof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ctual Appointment Duration</a:t>
            </a:r>
          </a:p>
          <a:p>
            <a:pPr marL="171450" lvl="0" indent="-171450" algn="just">
              <a:lnSpc>
                <a:spcPct val="115000"/>
              </a:lnSpc>
              <a:spcAft>
                <a:spcPts val="800"/>
              </a:spcAft>
              <a:buSzPts val="1000"/>
              <a:buFontTx/>
              <a:buChar char="-"/>
              <a:tabLst>
                <a:tab pos="228600" algn="l"/>
              </a:tabLst>
            </a:pPr>
            <a:r>
              <a:rPr lang="en-GB" sz="1200" kern="100" noProof="0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Regional Appointments, </a:t>
            </a:r>
          </a:p>
          <a:p>
            <a:pPr marL="171450" lvl="0" indent="-171450" algn="just">
              <a:lnSpc>
                <a:spcPct val="115000"/>
              </a:lnSpc>
              <a:spcAft>
                <a:spcPts val="800"/>
              </a:spcAft>
              <a:buSzPts val="1000"/>
              <a:buFontTx/>
              <a:buChar char="-"/>
              <a:tabLst>
                <a:tab pos="228600" algn="l"/>
              </a:tabLst>
            </a:pPr>
            <a:r>
              <a:rPr lang="en-GB" sz="1200" kern="100" noProof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National Categories</a:t>
            </a:r>
          </a:p>
          <a:p>
            <a:pPr marL="171450" lvl="0" indent="-171450" algn="just">
              <a:lnSpc>
                <a:spcPct val="115000"/>
              </a:lnSpc>
              <a:spcAft>
                <a:spcPts val="800"/>
              </a:spcAft>
              <a:buSzPts val="1000"/>
              <a:buFontTx/>
              <a:buChar char="-"/>
              <a:tabLst>
                <a:tab pos="228600" algn="l"/>
              </a:tabLst>
            </a:pPr>
            <a:r>
              <a:rPr lang="en-GB" sz="1200" kern="100" noProof="0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Tweets from X (formerly Twitter)</a:t>
            </a:r>
          </a:p>
          <a:p>
            <a:pPr marL="0" lvl="0" indent="0" algn="just">
              <a:lnSpc>
                <a:spcPct val="115000"/>
              </a:lnSpc>
              <a:spcAft>
                <a:spcPts val="800"/>
              </a:spcAft>
              <a:buSzPts val="1000"/>
              <a:buFontTx/>
              <a:buNone/>
              <a:tabLst>
                <a:tab pos="228600" algn="l"/>
              </a:tabLst>
            </a:pPr>
            <a:endParaRPr lang="en-GB" sz="1200" kern="100" noProof="0" dirty="0"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800"/>
              </a:spcAft>
              <a:buSzPts val="1000"/>
              <a:buFontTx/>
              <a:buNone/>
              <a:tabLst>
                <a:tab pos="228600" algn="l"/>
              </a:tabLst>
            </a:pPr>
            <a:r>
              <a:rPr lang="en-GB" sz="1200" kern="100" noProof="0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To calculate some ratios I also used NHS data on the number of registered Patients and number of GPs.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96866-6849-7091-79CA-24D19D762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6958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6EF7C-73BB-E8E2-38ED-D33E6F155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0F64C-8D63-05CF-93AD-92381B654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663A2D-FEA1-6FD6-12CB-1024CA2D2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further in advance appointment is booked, the greater the percentage of appointments not attended</a:t>
            </a:r>
          </a:p>
          <a:p>
            <a:r>
              <a:rPr lang="en-US" dirty="0"/>
              <a:t>tallest bar 28 or more days in advance, 9% of appointments are not attended</a:t>
            </a:r>
          </a:p>
          <a:p>
            <a:r>
              <a:rPr lang="en-US" dirty="0"/>
              <a:t>compared to 2% of same day </a:t>
            </a:r>
            <a:r>
              <a:rPr lang="en-US" dirty="0" err="1"/>
              <a:t>appintments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03A46-BFCB-A4B4-E86B-70A5765E4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3518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34A6B-59F6-991D-8DF9-210A06DE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81D19-4BE6-CCCF-A5CE-2245C9216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A0465F-7900-A254-5DF2-280FF11C3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appointment mode, only 2% of telephone appointments not attended</a:t>
            </a:r>
          </a:p>
          <a:p>
            <a:r>
              <a:rPr lang="en-US" dirty="0"/>
              <a:t>while 6% of face to face appointments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7C8AD-A2A9-23D4-360E-14618455F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0692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E223F-FCDF-B7D6-C582-5117BB03F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25659-6E2F-5A59-5C34-B31E31928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5584F-64FE-2BCE-49FB-94C8F99E0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shows data by ICB with the correlation between appointments per patient and appointments not attended</a:t>
            </a:r>
          </a:p>
          <a:p>
            <a:r>
              <a:rPr lang="en-US" dirty="0"/>
              <a:t>Which means fewer appointments per patients means higher rate of appointments not attended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F259E-295E-A648-7C1B-67023AAA7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4145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cost of appointments not attended is huge to the NHS.</a:t>
            </a:r>
          </a:p>
          <a:p>
            <a:r>
              <a:rPr lang="en-US" dirty="0"/>
              <a:t>in the 11 Months we looked at (so August 2021 to June 2022) 13m appointments were not attended.</a:t>
            </a:r>
          </a:p>
          <a:p>
            <a:r>
              <a:rPr lang="en-US" dirty="0"/>
              <a:t>That is the equivalent of 11 more workdays or 115m GBP (3.8m of the 13m appointments were taken by GPs and you assume 30 GBP for an appointment)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0130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/>
            <a:r>
              <a:rPr lang="en-GB" sz="1100" b="0" noProof="1">
                <a:solidFill>
                  <a:srgbClr val="005DB8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In conclusion, </a:t>
            </a:r>
          </a:p>
          <a:p>
            <a:r>
              <a:rPr lang="en-GB" sz="1100" b="0" noProof="1">
                <a:solidFill>
                  <a:srgbClr val="005DB8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GP shortages</a:t>
            </a:r>
          </a:p>
          <a:p>
            <a:r>
              <a:rPr lang="en-GB" sz="1100" b="0" noProof="1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increase in Registered Patients</a:t>
            </a:r>
          </a:p>
          <a:p>
            <a:r>
              <a:rPr lang="en-GB" sz="1100" b="0" noProof="1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an increase in Utilisation Rate</a:t>
            </a:r>
          </a:p>
          <a:p>
            <a:r>
              <a:rPr lang="en-GB" sz="1100" b="0" noProof="1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that there is </a:t>
            </a:r>
            <a:r>
              <a:rPr lang="en-GB" sz="1100" b="0" noProof="1">
                <a:solidFill>
                  <a:srgbClr val="0C056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demand for more capacity</a:t>
            </a:r>
            <a:endParaRPr lang="en-GB" sz="1100" b="0" noProof="1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/>
            <a:endParaRPr lang="en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1376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A57D5-D184-30C1-A28E-19D6E23B8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A6D7D-392C-45B4-7A6C-E7787E535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71EC2-471D-DA9F-DA2F-063F2C719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DE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 now we are coming to recommendations</a:t>
            </a:r>
          </a:p>
          <a:p>
            <a:pPr algn="just"/>
            <a:r>
              <a:rPr lang="en-DE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If due to budget constraints and fewer GPs in training, hiring more staff is not an option, actions can be taken to improve availaibility with current staff levels.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0FD11-367C-8942-F089-DAB11403A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1170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0905-DB64-92B7-2526-E140B5E4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D6B65-2ADD-7899-26A8-D086E4C0E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1D62F-9B2D-26FE-5F6C-52C0EA49D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One is imporving data quality, because better data equals better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A8679-469C-4B7F-2F6F-8F442EC0D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791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B481E-488A-65D5-844E-0373F963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3B929-363A-59BF-443F-8FBAEADEB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D0980-4ED4-C189-69DC-DB8CC37A0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b="1" dirty="0"/>
          </a:p>
          <a:p>
            <a:r>
              <a:rPr lang="en-DE" dirty="0"/>
              <a:t>This should be done by giving Practice Teams access to training and support for the digital tools, for eaxmple via the NHS Website,</a:t>
            </a:r>
          </a:p>
          <a:p>
            <a:r>
              <a:rPr lang="en-DE" dirty="0"/>
              <a:t>ans also introducing national standards for data entry,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EA472-0594-81B0-230E-B64A4DF6C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2298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E084C-B641-372F-C868-B1680FD4F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AB0A0-43CF-3F66-0CF1-78E485E17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48FCD-B406-1F57-A042-F61F05285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DE" sz="1100" b="0" dirty="0">
                <a:latin typeface="Calibri" panose="020F0502020204030204" pitchFamily="34" charset="0"/>
                <a:cs typeface="Calibri" panose="020F0502020204030204" pitchFamily="34" charset="0"/>
              </a:rPr>
              <a:t>t would be best to start with the Sub-ICBs with the highest share of quality issues in their data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76732-5D5F-1FB5-77D2-E37467443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6698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D264-56D8-C5BB-E0CA-30B73EF9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12933-B88C-CF76-1B42-07C048DDA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F6119-B3B2-B964-9FE5-4847C73CA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DE" dirty="0"/>
              <a:t>The second recommendation is to</a:t>
            </a:r>
          </a:p>
          <a:p>
            <a:pPr algn="l"/>
            <a:r>
              <a:rPr lang="en-GB" sz="1200" b="0" noProof="1">
                <a:solidFill>
                  <a:srgbClr val="005E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availability of appointments and to use available resources more effectively </a:t>
            </a:r>
            <a:endParaRPr lang="en-GB" sz="1200" b="0" noProof="1">
              <a:solidFill>
                <a:srgbClr val="005EB8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5E0-68FD-8BE2-E692-95ACAB633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815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13885-6E76-8319-55C1-D1C5B57E1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F6563-074D-497C-29EE-CD141D837F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6EE5C-99D5-E1EA-4680-42359EF4A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I used Python and Jupyter due to the ability to work with large datasets and visualisation options.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In the future we should use something  GitHub for</a:t>
            </a:r>
            <a:r>
              <a:rPr lang="en-GB" b="0" i="0" noProof="0" dirty="0">
                <a:solidFill>
                  <a:srgbClr val="002D72"/>
                </a:solidFill>
                <a:effectLst/>
                <a:latin typeface="Source Sans Pro" panose="020F0502020204030204" pitchFamily="34" charset="0"/>
              </a:rPr>
              <a:t> real-time collaboration</a:t>
            </a:r>
            <a:r>
              <a:rPr lang="en-GB" noProof="0" dirty="0"/>
              <a:t>, tracking of changes and access to version history.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Approach: data was imported, reviewed and prepared. The the exploratory analysis led to the recommendations.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9E4B-3EE4-5CE9-FDC4-ACB51C4A1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451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2F94A-E47D-7879-877E-A3BE36D5E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D2B68-FD89-1658-273C-C6EB633BB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EAD52-BB53-B4B7-AEC8-E4F19DD4B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Capacity can be increased by implementing the planned government mandate</a:t>
            </a:r>
          </a:p>
          <a:p>
            <a:endParaRPr lang="en-US" dirty="0"/>
          </a:p>
          <a:p>
            <a:r>
              <a:rPr lang="en-US" dirty="0"/>
              <a:t>and by increasing appointments carried out by other practice staff - highlighted in blue. More research must be done into who takes on which appointments currently and potentially in the future.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83A9-778B-F2EF-926F-F1C915F36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360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02A30"/>
                </a:solidFill>
                <a:effectLst/>
                <a:latin typeface="-apple-system"/>
              </a:rPr>
              <a:t>To  increase the availability of appointments, the appointments not attended </a:t>
            </a:r>
            <a:r>
              <a:rPr lang="en-GB" b="0" i="0" dirty="0" err="1">
                <a:solidFill>
                  <a:srgbClr val="202A30"/>
                </a:solidFill>
                <a:effectLst/>
                <a:latin typeface="-apple-system"/>
              </a:rPr>
              <a:t>mustbe</a:t>
            </a:r>
            <a:r>
              <a:rPr lang="en-GB" b="0" i="0" dirty="0">
                <a:solidFill>
                  <a:srgbClr val="202A30"/>
                </a:solidFill>
                <a:effectLst/>
                <a:latin typeface="-apple-system"/>
              </a:rPr>
              <a:t> reduced.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202A30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02A30"/>
                </a:solidFill>
                <a:effectLst/>
                <a:latin typeface="-apple-system"/>
              </a:rPr>
              <a:t>Therefore, the use of the NHS app should be expanded.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02A30"/>
                </a:solidFill>
                <a:effectLst/>
                <a:latin typeface="-apple-system"/>
              </a:rPr>
              <a:t>It can send SMS reminders for appointments to encourage patients to keep their appointments or cancel them in a timely manner.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02A30"/>
                </a:solidFill>
                <a:effectLst/>
                <a:latin typeface="-apple-system"/>
              </a:rPr>
              <a:t>If you look manage your appointments and look up your records on the app, this will further reduce pressure on practice staff.</a:t>
            </a:r>
            <a:endParaRPr lang="en-US" dirty="0"/>
          </a:p>
          <a:p>
            <a:endParaRPr lang="en-US" dirty="0"/>
          </a:p>
          <a:p>
            <a:r>
              <a:rPr lang="en-GB" sz="1200" b="0" i="0" dirty="0">
                <a:solidFill>
                  <a:srgbClr val="202A30"/>
                </a:solidFill>
                <a:effectLst/>
                <a:latin typeface="-apple-system"/>
              </a:rPr>
              <a:t>No. of appointments viewed/ managed in Nove 2022: 	1.9m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5553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EC07D-25E9-5D8D-4A56-27595450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65D3-161F-F987-0F9A-77360F983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BE0A45-61F8-53E2-F50A-E5201E8EB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social media to increase awareness about the cost of appointments not attended and to encourage the use of the NHS App</a:t>
            </a:r>
          </a:p>
          <a:p>
            <a:endParaRPr lang="en-US" dirty="0"/>
          </a:p>
          <a:p>
            <a:r>
              <a:rPr lang="en-US" dirty="0"/>
              <a:t>Looking at trending health hashtags, healthcare is already the top hashtag and can be expanded 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A2A2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hashtags to improve visibility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A2A2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live tweets to generate interest &amp; attention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A2A2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 with influencers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0C6E2-CF6B-E680-4DD9-5255FDA8C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7003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6224-3E25-F1D4-459D-3A61B821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AD69E-90E7-1E86-9C3D-42EE2F73D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20787-1788-6597-7A91-5F44E3EA7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next steps to increase capacity in the networks and use the resources most effectively</a:t>
            </a:r>
            <a:br>
              <a:rPr lang="en-US" dirty="0"/>
            </a:br>
            <a:r>
              <a:rPr lang="en-US" dirty="0"/>
              <a:t>Set a target - e.g. 7.2m additional appointments </a:t>
            </a:r>
          </a:p>
          <a:p>
            <a:endParaRPr lang="en-US" dirty="0"/>
          </a:p>
          <a:p>
            <a:r>
              <a:rPr lang="en-US" dirty="0"/>
              <a:t>which is basically like halving the number of appointments not attended or increasing appointments with other staff</a:t>
            </a:r>
          </a:p>
          <a:p>
            <a:endParaRPr lang="en-US" dirty="0"/>
          </a:p>
          <a:p>
            <a:r>
              <a:rPr lang="en-US" dirty="0"/>
              <a:t>and is the equivalent of gaining another 6 workdays in a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871E0-D421-F60E-D481-8321FDE5A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763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BB16B-8938-8651-301C-C335D383D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371CA-B43B-E281-DEE0-C28843723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66A9F-FFCB-C3D8-43CC-B2BB680EA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Generally set KPIs &amp; targets to track progress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For data quality a percentage could be set for reducing unknowns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For the app a target of  doubling the number of appointments managed in the app could be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And to deepen the analysis the research should be carried out on anonymised patient level in addition to number of appointments.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B8A8C-DA2B-BFA7-FE1D-82BFE23130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2214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very much and I am available to answer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516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analyse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capacity</a:t>
            </a:r>
            <a:r>
              <a:rPr lang="de-DE" b="0" dirty="0"/>
              <a:t> in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networks</a:t>
            </a:r>
            <a:r>
              <a:rPr lang="de-DE" b="0" dirty="0"/>
              <a:t>,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are</a:t>
            </a:r>
            <a:r>
              <a:rPr lang="de-DE" b="0" dirty="0"/>
              <a:t> </a:t>
            </a:r>
            <a:r>
              <a:rPr lang="de-DE" b="0" dirty="0" err="1"/>
              <a:t>now</a:t>
            </a:r>
            <a:r>
              <a:rPr lang="de-DE" b="0" dirty="0"/>
              <a:t> </a:t>
            </a:r>
            <a:r>
              <a:rPr lang="de-DE" b="0" dirty="0" err="1"/>
              <a:t>going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look</a:t>
            </a:r>
            <a:r>
              <a:rPr lang="de-DE" b="0" dirty="0"/>
              <a:t> at </a:t>
            </a:r>
            <a:r>
              <a:rPr lang="de-DE" b="0" dirty="0" err="1"/>
              <a:t>these</a:t>
            </a:r>
            <a:r>
              <a:rPr lang="de-DE" b="0" dirty="0"/>
              <a:t> 4 </a:t>
            </a:r>
            <a:r>
              <a:rPr lang="de-DE" b="0" dirty="0" err="1"/>
              <a:t>questions</a:t>
            </a:r>
            <a:r>
              <a:rPr lang="de-DE" b="0" dirty="0"/>
              <a:t> on </a:t>
            </a:r>
            <a:r>
              <a:rPr lang="de-DE" b="0" dirty="0" err="1"/>
              <a:t>data</a:t>
            </a:r>
            <a:r>
              <a:rPr lang="de-DE" b="0" dirty="0"/>
              <a:t> </a:t>
            </a:r>
            <a:r>
              <a:rPr lang="de-DE" b="0" dirty="0" err="1"/>
              <a:t>quality</a:t>
            </a:r>
            <a:r>
              <a:rPr lang="de-DE" b="0" dirty="0"/>
              <a:t>, </a:t>
            </a:r>
            <a:r>
              <a:rPr lang="de-DE" b="0" dirty="0" err="1"/>
              <a:t>trends</a:t>
            </a:r>
            <a:r>
              <a:rPr lang="de-DE" b="0" dirty="0"/>
              <a:t>, </a:t>
            </a:r>
            <a:r>
              <a:rPr lang="de-DE" b="0" dirty="0" err="1"/>
              <a:t>utilsation</a:t>
            </a:r>
            <a:r>
              <a:rPr lang="de-DE" b="0" dirty="0"/>
              <a:t> </a:t>
            </a:r>
            <a:r>
              <a:rPr lang="de-DE" b="0" dirty="0" err="1"/>
              <a:t>rates</a:t>
            </a:r>
            <a:r>
              <a:rPr lang="de-DE" b="0" dirty="0"/>
              <a:t> and </a:t>
            </a:r>
            <a:r>
              <a:rPr lang="de-DE" b="0" dirty="0" err="1"/>
              <a:t>appointments</a:t>
            </a:r>
            <a:r>
              <a:rPr lang="de-DE" b="0" dirty="0"/>
              <a:t> not </a:t>
            </a:r>
            <a:r>
              <a:rPr lang="de-DE" b="0" dirty="0" err="1"/>
              <a:t>attended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310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E8FF6-1354-BB41-CF41-97E46DB4A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9F3F8E-E0F8-F728-B32E-E7074C81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4D68B-4CC6-8941-619A-832FF4B8A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1" i="0" dirty="0">
                <a:solidFill>
                  <a:srgbClr val="43423E"/>
                </a:solidFill>
                <a:effectLst/>
                <a:latin typeface="Univers LT Pro"/>
              </a:rPr>
              <a:t>Variations in completeness &amp; quality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43423E"/>
                </a:solidFill>
                <a:effectLst/>
                <a:latin typeface="Univers LT Pro"/>
              </a:rPr>
              <a:t>different practices fill in their records in different ways.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43423E"/>
                </a:solidFill>
                <a:effectLst/>
                <a:latin typeface="Univers LT Pro"/>
              </a:rPr>
              <a:t>staff manually classifies the data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43423E"/>
                </a:solidFill>
                <a:effectLst/>
                <a:latin typeface="Univers LT Pro"/>
              </a:rPr>
              <a:t>different IT system suppliers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GB" dirty="0">
              <a:solidFill>
                <a:srgbClr val="43423E"/>
              </a:solidFill>
              <a:latin typeface="Univers LT Pro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3423E"/>
                </a:solidFill>
                <a:latin typeface="Univers LT Pro"/>
              </a:rPr>
              <a:t>Here you can see the shares of unknown or inconsistent data in each dataset, with actual duration at 24%.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GB" dirty="0">
              <a:solidFill>
                <a:srgbClr val="43423E"/>
              </a:solidFill>
              <a:latin typeface="Univers LT Pro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3423E"/>
                </a:solidFill>
                <a:latin typeface="Univers LT Pro"/>
              </a:rPr>
              <a:t>number of appointments is not equal number of patients seen, as 1 patient may have 2 appointments, one by phone and one face to face.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19082-6B6C-4500-41B5-CBB1BE8B7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594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94AE-94B1-6E7B-633C-2FED362A0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8BA55-FCE1-8421-018C-DDBC106B7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3D609-349B-227D-C1E2-33AE6CF59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ECCB7-6F6E-35F3-8CA0-282B00722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235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F12F2-06D5-0044-797B-7213BC113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E26FF-E2E6-FAAD-9CC8-6CCFE4036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42E87-63F5-9792-3A3F-93D3935AF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None/>
              <a:tabLst>
                <a:tab pos="228600" algn="l"/>
              </a:tabLst>
            </a:pPr>
            <a:r>
              <a:rPr lang="en-GB" b="0" noProof="0" dirty="0"/>
              <a:t>Supply not keeping up with demand.</a:t>
            </a:r>
          </a:p>
          <a:p>
            <a:pPr marL="0" lvl="0" indent="0" algn="just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None/>
              <a:tabLst>
                <a:tab pos="228600" algn="l"/>
              </a:tabLst>
            </a:pPr>
            <a:r>
              <a:rPr lang="en-GB" b="0" noProof="0" dirty="0"/>
              <a:t>The chart shows the number of appointments per patient by month</a:t>
            </a:r>
          </a:p>
          <a:p>
            <a:pPr marL="0" lvl="0" indent="0" algn="just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None/>
              <a:tabLst>
                <a:tab pos="228600" algn="l"/>
              </a:tabLst>
            </a:pPr>
            <a:r>
              <a:rPr lang="en-GB" b="0" noProof="0" dirty="0"/>
              <a:t>Historically from 2020 the number of appointments has been increasing, but this trend is levelling out as can be seen in the chart from August 2021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itchFamily="2" charset="2"/>
              <a:buNone/>
              <a:tabLst>
                <a:tab pos="228600" algn="l"/>
              </a:tabLst>
              <a:defRPr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Increase in registered patients outstrips increase in number of appointments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None/>
              <a:tabLst>
                <a:tab pos="228600" algn="l"/>
              </a:tabLst>
            </a:pPr>
            <a:endParaRPr lang="en-GB" b="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14333-B04B-4DF5-4879-85A7FFE7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614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FC51-638E-A165-C381-8AE120B3C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6E075-881C-3930-1552-E28AACAA1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EA10B-2923-10C7-32F7-9C7FD1F3B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0" i="0" dirty="0">
                <a:effectLst/>
                <a:latin typeface="system-ui"/>
              </a:rPr>
              <a:t>Increasing GP shortages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0" i="0" dirty="0">
                <a:effectLst/>
                <a:latin typeface="system-ui"/>
              </a:rPr>
              <a:t>The graph shows FTE by month since 2017.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0" i="0" dirty="0">
                <a:effectLst/>
                <a:latin typeface="system-ui"/>
              </a:rPr>
              <a:t>Looking at the data from August 2021 as in other data sets,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0" i="0" dirty="0">
                <a:effectLst/>
                <a:latin typeface="system-ui"/>
              </a:rPr>
              <a:t>number of GPs in training has decreased (-9%), so that the number of all GPs has reduced by almost -3%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effectLst/>
                <a:latin typeface="system-ui"/>
              </a:rPr>
              <a:t>Already shortage as seen in the data from the health foundation, so the gap will keep increasing.</a:t>
            </a:r>
          </a:p>
          <a:p>
            <a:pPr algn="l">
              <a:buFont typeface="Arial" panose="020B0604020202020204" pitchFamily="34" charset="0"/>
              <a:buNone/>
            </a:pPr>
            <a:br>
              <a:rPr lang="en-GB" b="0" i="0" dirty="0">
                <a:effectLst/>
                <a:latin typeface="system-ui"/>
              </a:rPr>
            </a:br>
            <a:r>
              <a:rPr lang="en-GB" b="1" i="0" dirty="0">
                <a:effectLst/>
                <a:latin typeface="system-ui"/>
              </a:rPr>
              <a:t>Result</a:t>
            </a:r>
            <a:r>
              <a:rPr lang="en-GB" b="0" i="0" dirty="0">
                <a:effectLst/>
                <a:latin typeface="system-ui"/>
              </a:rPr>
              <a:t>: the number of patients per GP is increasing, which means less availability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8D494-44D5-FC1A-59B1-073868D86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1026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D25B5-0B30-3C69-C291-E89691ABF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1AEE3-37CA-E560-5596-8619DBEBD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0C694-2F65-6333-9278-9CCAF8A50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There is increasing pressure on the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In the UK winter months with colder weather and flu always saw an increase in appointments needed, and the seasonal charts here show increased demand in October and March.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As Covid vaccination appointments are not included in the data, that is not the reason behind the peaks.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3E505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NHS providers suggest that this pressure has been building not just in winter but throughout the year. </a:t>
            </a:r>
            <a:endParaRPr lang="en-DE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FF212-BEB7-0D16-76A6-4B45548E6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606B03-4D3A-F341-AF0F-62E7D3FC2CD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908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061E-5487-2A0C-5565-F661773B5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6976-5CDE-58F8-E899-F12750B62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F12FA-84BE-B925-4BC6-50A40233D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21A6-ACFE-2950-CBBD-53B89B06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E8011-178D-3E56-35A7-93E34F92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569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45E9-5969-B0F6-0CB6-9001203B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D424F-4F6A-FE33-5633-F9B4B3F2B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32AFC-E984-C90C-EF43-EFDBB7DB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C90AE-1F33-131C-509A-09D49BE1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9965F-5D96-A7C1-ACBD-D4F1185B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537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56640-BD2A-E04B-7D0B-A4EC656AE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74B3A-AE3A-7B34-10D6-78559F802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6B7BC-2575-E1E5-671A-CD398B70D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460E-C44C-55BC-8DA4-43D2C555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0BF90-C3F3-3588-457A-EBA6D149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0228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360D8-10AD-8B40-96F3-A559D576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8154F-30D5-0D0D-419D-E8167E012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F1924-A358-7036-D611-72D074217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09631-3324-34B6-A97A-E24635C0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36438-DBDE-0C9D-6DDE-AE7AE321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696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D3E-9C47-3395-93CD-C9C9734A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3A6E2-A102-D6B4-7B90-56646FD3C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36DAD-D3EA-AEC4-6539-2D466913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74A4F-E15F-BBFC-046E-F1E8E529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34959-D2B7-68BE-F2F8-255851C5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396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4FE3-0736-F0B8-26BC-5D0D92DC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CD80-63D1-5C26-3748-F826704F6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08661-D361-2990-479B-229718D6B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2A7F5-91CA-1510-6858-9B75CFAB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BF42B-56B4-4C41-2992-CF23944E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41D0E-1795-5DF1-72AE-61875235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293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0EB4-76D9-E1BD-08CE-8D821698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6F134-6A49-6252-9953-CDF50C9FF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2C6C0-8475-B3E2-46F5-A7AF4D736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32575-95F9-CF5A-D6F0-E57C98347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F352C-3159-79A1-282F-D6D4C0ADB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E9F49-7107-6A4F-4F6C-BD477AB9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202823-C82A-D7A2-BC88-85DCCA96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0BA4A-83B5-31DA-07CB-B67EFF6B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36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DCA2-93BB-682D-0410-69DCF1BB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F76CA-0DF5-A44E-31F9-32BB6EF17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36153-FF45-2071-BEF6-284C34EF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72337-6E9D-68F9-A765-5022CEAF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202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E075E-7F1B-D260-AF27-EAFED9BD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A1B12-2A3B-61FF-AD25-16E88D63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0F8D1-063C-6942-5D7A-109E7257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198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1ABA-1594-B9AC-F9A4-93D2EC52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9F13-0EAB-E6C6-DDA3-698B74C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1DC92-8C4E-37E3-BF4B-C53C45732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9E0A6-AFAC-B801-490B-61F4A6BC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4F36E-ED36-1CC9-8562-4AADD79F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8A346-504F-7BD2-D40E-838B490D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39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8350-F12D-C1EA-5C6A-7CA17F72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BEBBE-7484-D31C-3F71-1657E6A74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E27E6-2631-0BDC-8085-93C58303B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1656D-80D6-9E27-EBEC-8BEC43DA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DB451-8012-842F-5004-A227EDF8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DBCBE-0D8B-7228-7B41-43AA1645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522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D2C77A-DF3D-FC8D-7ECE-AB5901D6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11D61-1B33-0856-BF78-B97FB4632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948D9-233A-F051-127E-62D2D6D16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DA4DF4-C3BD-C84C-8862-DFBB4B4B5A41}" type="datetimeFigureOut">
              <a:rPr lang="en-DE" smtClean="0"/>
              <a:t>02.07.25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E955C-09D5-36BC-D6DA-C4F3D65A4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AAE57-7ADA-0650-D0F6-64DDCD07C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A2DB3A-3632-2C41-BEDF-DB900349938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683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gital.nhs.uk/data-and-information/publications/statistical/appointments-in-general-practice/improving-data-quality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jpg"/><Relationship Id="rId12" Type="http://schemas.microsoft.com/office/2007/relationships/diagramDrawing" Target="../diagrams/drawing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.png"/><Relationship Id="rId9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A0D376-D518-21F9-0AFA-036181E32C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EB8"/>
          </a:solidFill>
          <a:ln>
            <a:solidFill>
              <a:srgbClr val="005E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96293ACB-F39E-384A-BD10-25392034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25" y="1361732"/>
            <a:ext cx="4113963" cy="16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03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2505-1A6E-2E45-9172-2995F531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ppointment time&#10;&#10;AI-generated content may be incorrect.">
            <a:extLst>
              <a:ext uri="{FF2B5EF4-FFF2-40B4-BE49-F238E27FC236}">
                <a16:creationId xmlns:a16="http://schemas.microsoft.com/office/drawing/2014/main" id="{F98B0E82-F400-B5D9-11C7-C1C06AE32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5" y="1174647"/>
            <a:ext cx="10357344" cy="51690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CD4EFD-3190-6575-9B2A-B8061531E976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80787E-9A66-9980-5837-5CA4E1D84DBB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F8A9D731-B3D9-03CD-B068-AA6A06DC4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FB9FF3-9CAA-2DD3-4387-86F44944F820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Practice Staff cover Peaks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443024-5341-6400-697B-B483983CC273}"/>
              </a:ext>
            </a:extLst>
          </p:cNvPr>
          <p:cNvCxnSpPr>
            <a:cxnSpLocks/>
          </p:cNvCxnSpPr>
          <p:nvPr/>
        </p:nvCxnSpPr>
        <p:spPr>
          <a:xfrm flipV="1">
            <a:off x="5723631" y="1480913"/>
            <a:ext cx="0" cy="4131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B65252-BB81-B398-99A3-901ABA5C48A9}"/>
              </a:ext>
            </a:extLst>
          </p:cNvPr>
          <p:cNvSpPr/>
          <p:nvPr/>
        </p:nvSpPr>
        <p:spPr>
          <a:xfrm>
            <a:off x="7718977" y="3429000"/>
            <a:ext cx="3835347" cy="9927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Peak months see more appointments with other practice staff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897A4E-5A07-B3C3-B0BB-AAF6037122B7}"/>
              </a:ext>
            </a:extLst>
          </p:cNvPr>
          <p:cNvSpPr/>
          <p:nvPr/>
        </p:nvSpPr>
        <p:spPr>
          <a:xfrm>
            <a:off x="2894680" y="1552353"/>
            <a:ext cx="1092530" cy="1689611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621114-F4AA-D942-34D9-B9ADE15954A1}"/>
              </a:ext>
            </a:extLst>
          </p:cNvPr>
          <p:cNvSpPr/>
          <p:nvPr/>
        </p:nvSpPr>
        <p:spPr>
          <a:xfrm>
            <a:off x="5772445" y="1396488"/>
            <a:ext cx="1092530" cy="1689611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26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606B6-CCB1-4D19-2598-27EAF854F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appointment mode&#10;&#10;AI-generated content may be incorrect.">
            <a:extLst>
              <a:ext uri="{FF2B5EF4-FFF2-40B4-BE49-F238E27FC236}">
                <a16:creationId xmlns:a16="http://schemas.microsoft.com/office/drawing/2014/main" id="{2D2F95AC-3A42-F617-15B4-A310332E8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4" y="1247123"/>
            <a:ext cx="10108658" cy="51643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A5FDCB-99C7-691A-71D9-E59F536149B5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2F6-6443-0F68-FD0B-D72889B36ADC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EF0D4336-F0F3-3FAB-C219-84325EA89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307C92-DB79-3D6E-8446-11F8E95E2F3B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Appointment Modes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7C093-FDBE-2D00-E01E-C92C201EC61A}"/>
              </a:ext>
            </a:extLst>
          </p:cNvPr>
          <p:cNvSpPr/>
          <p:nvPr/>
        </p:nvSpPr>
        <p:spPr>
          <a:xfrm>
            <a:off x="8354446" y="3514775"/>
            <a:ext cx="3400924" cy="147858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Peak times see increase in Face-to-Face appointments</a:t>
            </a:r>
          </a:p>
          <a:p>
            <a:pPr algn="ctr"/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Telephone appointments decreasing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073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216EF-F2CE-5B49-DC5D-E1E5579B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226F7D8-18DE-194A-CEAD-6AE5206E58A5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3DCFF-F07E-4A28-9245-CB144EFAED94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DBD3ADC5-3D0C-7B4F-2D3A-DCBACD969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1CB0E3-A461-FD90-F0B4-7A90E0BDBC14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Role of Other Practice Staff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graph of a patient's appointment&#10;&#10;AI-generated content may be incorrect.">
            <a:extLst>
              <a:ext uri="{FF2B5EF4-FFF2-40B4-BE49-F238E27FC236}">
                <a16:creationId xmlns:a16="http://schemas.microsoft.com/office/drawing/2014/main" id="{DB51C4C8-D1D5-1CDF-659A-4D6C9DC9E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35" y="1469546"/>
            <a:ext cx="9421085" cy="486249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95DD20-F751-F94F-EF44-4D5540D7C94E}"/>
              </a:ext>
            </a:extLst>
          </p:cNvPr>
          <p:cNvSpPr/>
          <p:nvPr/>
        </p:nvSpPr>
        <p:spPr>
          <a:xfrm>
            <a:off x="8153400" y="3161501"/>
            <a:ext cx="3400924" cy="147858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 Practice Staff take higher share Face-to-Face</a:t>
            </a:r>
          </a:p>
          <a:p>
            <a:pPr algn="ctr"/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GPs take more telephone appointments than other staff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07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FB189-F1AA-BE92-3405-16009976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FF3BC9-383E-D4C9-34F3-B192893B625A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81C5C-D0A8-CE29-B77D-4CAA96225469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FFE517E0-970E-61A6-AB46-D6B42677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6AB288-1FAA-1418-CB27-26327D492BA9}"/>
              </a:ext>
            </a:extLst>
          </p:cNvPr>
          <p:cNvSpPr txBox="1"/>
          <p:nvPr/>
        </p:nvSpPr>
        <p:spPr>
          <a:xfrm>
            <a:off x="3834811" y="2160786"/>
            <a:ext cx="70817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current Utilisation Rate?</a:t>
            </a:r>
            <a:endParaRPr lang="en-DE" sz="96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CBD7EF-2E94-A585-9CB9-811028EB5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2" y="984930"/>
            <a:ext cx="3593805" cy="568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7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DB3AC-A8C1-FF53-3BB7-681FD40F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51AB724-60CA-CDA0-00BA-BCF0E1851F48}"/>
              </a:ext>
            </a:extLst>
          </p:cNvPr>
          <p:cNvSpPr/>
          <p:nvPr/>
        </p:nvSpPr>
        <p:spPr>
          <a:xfrm>
            <a:off x="4041410" y="4210330"/>
            <a:ext cx="5868001" cy="1152896"/>
          </a:xfrm>
          <a:prstGeom prst="roundRect">
            <a:avLst>
              <a:gd name="adj" fmla="val 7358"/>
            </a:avLst>
          </a:prstGeom>
          <a:solidFill>
            <a:srgbClr val="005EB8"/>
          </a:solidFill>
          <a:ln>
            <a:solidFill>
              <a:srgbClr val="3B5E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E1BFE-36AF-9C76-FC01-2C7EAC8E2B95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A13B9E-D53D-90D5-560F-2A31064B2F87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1FF040E1-6DBC-7B66-5529-098980BCA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FD1451-8A21-F9DB-16C3-3F5FB3338D36}"/>
              </a:ext>
            </a:extLst>
          </p:cNvPr>
          <p:cNvSpPr txBox="1"/>
          <p:nvPr/>
        </p:nvSpPr>
        <p:spPr>
          <a:xfrm>
            <a:off x="541027" y="293356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Utilisation Rate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90602-BE7A-2EDF-D764-0636561E586A}"/>
              </a:ext>
            </a:extLst>
          </p:cNvPr>
          <p:cNvSpPr txBox="1"/>
          <p:nvPr/>
        </p:nvSpPr>
        <p:spPr>
          <a:xfrm>
            <a:off x="4109903" y="3824888"/>
            <a:ext cx="408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 June 2022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68C8A3-5533-EB07-04A6-A7A43A7890E3}"/>
              </a:ext>
            </a:extLst>
          </p:cNvPr>
          <p:cNvGrpSpPr/>
          <p:nvPr/>
        </p:nvGrpSpPr>
        <p:grpSpPr>
          <a:xfrm>
            <a:off x="718008" y="1723531"/>
            <a:ext cx="9191402" cy="1569660"/>
            <a:chOff x="541027" y="1668307"/>
            <a:chExt cx="9191402" cy="1569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3B7BBE-5A16-ABA9-6D8C-CD75320B33A3}"/>
                </a:ext>
              </a:extLst>
            </p:cNvPr>
            <p:cNvSpPr txBox="1"/>
            <p:nvPr/>
          </p:nvSpPr>
          <p:spPr>
            <a:xfrm>
              <a:off x="541027" y="1668307"/>
              <a:ext cx="32363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3200" b="1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GB" sz="3200" b="1" noProof="1">
                  <a:solidFill>
                    <a:srgbClr val="005EB8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Utilisation Rate </a:t>
              </a:r>
              <a:r>
                <a:rPr lang="en-GB" sz="32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=  </a:t>
              </a:r>
              <a:endParaRPr lang="en-GB" sz="3200" b="1" noProof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endParaRPr lang="en-GB" sz="3200" b="1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CE0983-A7A4-2862-3F45-88C7A3E79B10}"/>
                </a:ext>
              </a:extLst>
            </p:cNvPr>
            <p:cNvSpPr txBox="1"/>
            <p:nvPr/>
          </p:nvSpPr>
          <p:spPr>
            <a:xfrm>
              <a:off x="3864430" y="1756057"/>
              <a:ext cx="5867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noProof="1"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# Appointments / Workday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DD9FC0-5B46-A8F5-CEEE-313C24DC44E9}"/>
                </a:ext>
              </a:extLst>
            </p:cNvPr>
            <p:cNvSpPr txBox="1"/>
            <p:nvPr/>
          </p:nvSpPr>
          <p:spPr>
            <a:xfrm>
              <a:off x="3864430" y="2589400"/>
              <a:ext cx="5867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noProof="1"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# Average Capacity / Workday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D914D6-8754-158A-D2FE-B3B39457B9D3}"/>
                </a:ext>
              </a:extLst>
            </p:cNvPr>
            <p:cNvCxnSpPr/>
            <p:nvPr/>
          </p:nvCxnSpPr>
          <p:spPr>
            <a:xfrm flipV="1">
              <a:off x="3864429" y="2467205"/>
              <a:ext cx="5868000" cy="8808"/>
            </a:xfrm>
            <a:prstGeom prst="line">
              <a:avLst/>
            </a:prstGeom>
            <a:ln w="41275">
              <a:solidFill>
                <a:srgbClr val="3B5EB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73953A-BE61-08EA-8BFC-736DA3D1157D}"/>
              </a:ext>
            </a:extLst>
          </p:cNvPr>
          <p:cNvSpPr txBox="1"/>
          <p:nvPr/>
        </p:nvSpPr>
        <p:spPr>
          <a:xfrm>
            <a:off x="4273436" y="4562131"/>
            <a:ext cx="237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Utilisation Rate =  </a:t>
            </a:r>
            <a:endParaRPr lang="en-GB" sz="2400" b="1" noProof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075D8-D34C-1CC1-EC60-0246B1BFE3F4}"/>
              </a:ext>
            </a:extLst>
          </p:cNvPr>
          <p:cNvSpPr txBox="1"/>
          <p:nvPr/>
        </p:nvSpPr>
        <p:spPr>
          <a:xfrm>
            <a:off x="6768614" y="4288112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0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1,291,404</a:t>
            </a:r>
            <a:endParaRPr lang="en-GB" sz="2000" noProof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7C75-633D-00E1-3FD9-3054B07DD183}"/>
              </a:ext>
            </a:extLst>
          </p:cNvPr>
          <p:cNvSpPr txBox="1"/>
          <p:nvPr/>
        </p:nvSpPr>
        <p:spPr>
          <a:xfrm>
            <a:off x="6768614" y="4888319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1,200,000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6CE2E-C350-80A7-ECB5-0F2334442A50}"/>
              </a:ext>
            </a:extLst>
          </p:cNvPr>
          <p:cNvCxnSpPr/>
          <p:nvPr/>
        </p:nvCxnSpPr>
        <p:spPr>
          <a:xfrm flipV="1">
            <a:off x="6768613" y="4780678"/>
            <a:ext cx="1728000" cy="8808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56461-EA55-B477-9DF1-A1CABC8DB575}"/>
              </a:ext>
            </a:extLst>
          </p:cNvPr>
          <p:cNvSpPr txBox="1"/>
          <p:nvPr/>
        </p:nvSpPr>
        <p:spPr>
          <a:xfrm>
            <a:off x="8672551" y="4189321"/>
            <a:ext cx="1052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noProof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1.08  </a:t>
            </a:r>
            <a:endParaRPr lang="en-GB" sz="2400" b="1" noProof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endParaRPr lang="en-GB" sz="2400" b="1" noProof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7D845-CC4B-B1DC-9FB6-CBBE7853BB52}"/>
              </a:ext>
            </a:extLst>
          </p:cNvPr>
          <p:cNvSpPr txBox="1"/>
          <p:nvPr/>
        </p:nvSpPr>
        <p:spPr>
          <a:xfrm>
            <a:off x="3956097" y="6127238"/>
            <a:ext cx="595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1" i="0" dirty="0">
                <a:solidFill>
                  <a:srgbClr val="393D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GB" sz="1400" b="0" i="0" dirty="0">
                <a:solidFill>
                  <a:srgbClr val="393D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Workdays vary between 19 to 23 days per month</a:t>
            </a:r>
          </a:p>
          <a:p>
            <a:pPr algn="l"/>
            <a:r>
              <a:rPr lang="en-GB" sz="1400" b="0" i="0" dirty="0">
                <a:solidFill>
                  <a:srgbClr val="393D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NHS: average of 1.2m appointments per day as available capacity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563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4" grpId="0"/>
      <p:bldP spid="15" grpId="0"/>
      <p:bldP spid="16" grpId="0"/>
      <p:bldP spid="18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49BEC-2C07-AD71-F0C1-80FF3417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B7DB7249-8DA9-7209-ACC8-8110D2B5F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4" y="995212"/>
            <a:ext cx="10527465" cy="55113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0DE47C-A0CD-C488-220F-EE974B9EC633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7705F-3B8A-5328-CAA0-E7F80D87028D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918F1263-8E6F-6B3E-E4ED-C3F1727A3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BAD109-510C-8E7F-9981-8369A4CB78DE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Upward Trend in Utilisation Rate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241C9E-AEFC-2193-1B51-EDBA27792451}"/>
              </a:ext>
            </a:extLst>
          </p:cNvPr>
          <p:cNvSpPr/>
          <p:nvPr/>
        </p:nvSpPr>
        <p:spPr>
          <a:xfrm>
            <a:off x="8153399" y="3404487"/>
            <a:ext cx="3400924" cy="115492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latin typeface="Calibri" panose="020F0502020204030204" pitchFamily="34" charset="0"/>
                <a:cs typeface="Calibri" panose="020F0502020204030204" pitchFamily="34" charset="0"/>
              </a:rPr>
              <a:t>Utilisation Rate &gt; 1 means there is more demand than average monthly capacity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F194FA-24E2-DADE-D58D-8052A98D2C86}"/>
              </a:ext>
            </a:extLst>
          </p:cNvPr>
          <p:cNvCxnSpPr>
            <a:cxnSpLocks/>
          </p:cNvCxnSpPr>
          <p:nvPr/>
        </p:nvCxnSpPr>
        <p:spPr>
          <a:xfrm>
            <a:off x="1034652" y="3125718"/>
            <a:ext cx="83326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44E258-0EE0-5383-0BA7-470D3815DBA3}"/>
              </a:ext>
            </a:extLst>
          </p:cNvPr>
          <p:cNvCxnSpPr>
            <a:cxnSpLocks/>
          </p:cNvCxnSpPr>
          <p:nvPr/>
        </p:nvCxnSpPr>
        <p:spPr>
          <a:xfrm flipV="1">
            <a:off x="6372218" y="1286541"/>
            <a:ext cx="0" cy="4716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D735BD-9E74-E7A0-3D2A-2A2CD99E2546}"/>
              </a:ext>
            </a:extLst>
          </p:cNvPr>
          <p:cNvSpPr txBox="1"/>
          <p:nvPr/>
        </p:nvSpPr>
        <p:spPr>
          <a:xfrm rot="16200000" flipH="1">
            <a:off x="-449299" y="3612367"/>
            <a:ext cx="1981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noProof="0" dirty="0">
                <a:latin typeface="Calibri" panose="020F0502020204030204" pitchFamily="34" charset="0"/>
                <a:cs typeface="Calibri" panose="020F0502020204030204" pitchFamily="34" charset="0"/>
              </a:rPr>
              <a:t>Utilisation 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3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8C98-D0CB-0FAA-3CAD-1308F0AF2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 graph&#10;&#10;AI-generated content may be incorrect.">
            <a:extLst>
              <a:ext uri="{FF2B5EF4-FFF2-40B4-BE49-F238E27FC236}">
                <a16:creationId xmlns:a16="http://schemas.microsoft.com/office/drawing/2014/main" id="{75BB00F3-1239-FB0C-AC9F-408A1C3B7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5" y="1096344"/>
            <a:ext cx="10551906" cy="55267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12B42B-4539-8474-F38C-E1DD366F26D0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9E19F-03B8-609C-A93A-0E293CC9A5CA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4ED00422-171D-7B7E-88DE-A46829236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2277C3-8D83-2E53-D180-9F095C358FAA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DNA on Utilisation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16E078-3A5E-B072-3CA8-CA3415D6DEF5}"/>
              </a:ext>
            </a:extLst>
          </p:cNvPr>
          <p:cNvCxnSpPr/>
          <p:nvPr/>
        </p:nvCxnSpPr>
        <p:spPr>
          <a:xfrm>
            <a:off x="8523514" y="2449285"/>
            <a:ext cx="0" cy="39600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08F7B8-7C4A-65E5-E198-362A20B65128}"/>
              </a:ext>
            </a:extLst>
          </p:cNvPr>
          <p:cNvCxnSpPr/>
          <p:nvPr/>
        </p:nvCxnSpPr>
        <p:spPr>
          <a:xfrm>
            <a:off x="5823856" y="3102432"/>
            <a:ext cx="0" cy="25200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4976F5-01F5-2323-A6E9-70AF6362C905}"/>
              </a:ext>
            </a:extLst>
          </p:cNvPr>
          <p:cNvCxnSpPr>
            <a:cxnSpLocks/>
          </p:cNvCxnSpPr>
          <p:nvPr/>
        </p:nvCxnSpPr>
        <p:spPr>
          <a:xfrm>
            <a:off x="1043061" y="3091546"/>
            <a:ext cx="784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FE35D2-9681-BA4F-C351-A543EC4415D9}"/>
              </a:ext>
            </a:extLst>
          </p:cNvPr>
          <p:cNvSpPr/>
          <p:nvPr/>
        </p:nvSpPr>
        <p:spPr>
          <a:xfrm>
            <a:off x="8153400" y="3299968"/>
            <a:ext cx="3400924" cy="1450052"/>
          </a:xfrm>
          <a:prstGeom prst="roundRect">
            <a:avLst>
              <a:gd name="adj" fmla="val 1135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latin typeface="Calibri" panose="020F0502020204030204" pitchFamily="34" charset="0"/>
                <a:cs typeface="Calibri" panose="020F0502020204030204" pitchFamily="34" charset="0"/>
              </a:rPr>
              <a:t>Even without DNA there is more demand than average capacity.</a:t>
            </a:r>
          </a:p>
          <a:p>
            <a:pPr algn="ctr"/>
            <a:r>
              <a:rPr lang="en-GB" sz="1200" noProof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GB" noProof="0" dirty="0">
                <a:latin typeface="Calibri" panose="020F0502020204030204" pitchFamily="34" charset="0"/>
                <a:cs typeface="Calibri" panose="020F0502020204030204" pitchFamily="34" charset="0"/>
              </a:rPr>
              <a:t>The number of appointments not attended is increasing.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A0FE7-587D-9F2C-96C2-3A563284D6A0}"/>
              </a:ext>
            </a:extLst>
          </p:cNvPr>
          <p:cNvSpPr/>
          <p:nvPr/>
        </p:nvSpPr>
        <p:spPr>
          <a:xfrm>
            <a:off x="9734498" y="1613370"/>
            <a:ext cx="1174507" cy="3156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E4F85-3EDF-1E6F-CFDC-CD35E37B7127}"/>
              </a:ext>
            </a:extLst>
          </p:cNvPr>
          <p:cNvSpPr txBox="1"/>
          <p:nvPr/>
        </p:nvSpPr>
        <p:spPr>
          <a:xfrm>
            <a:off x="9647461" y="1545136"/>
            <a:ext cx="1335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noProof="0" dirty="0">
                <a:latin typeface="Calibri" panose="020F0502020204030204" pitchFamily="34" charset="0"/>
                <a:cs typeface="Calibri" panose="020F0502020204030204" pitchFamily="34" charset="0"/>
              </a:rPr>
              <a:t>Utilisation</a:t>
            </a:r>
          </a:p>
          <a:p>
            <a:r>
              <a:rPr lang="en-GB" sz="1100" noProof="0" dirty="0">
                <a:latin typeface="Calibri" panose="020F0502020204030204" pitchFamily="34" charset="0"/>
                <a:cs typeface="Calibri" panose="020F0502020204030204" pitchFamily="34" charset="0"/>
              </a:rPr>
              <a:t>Utilisation excl. DNA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C8A8C-A76A-94B5-CB60-87AD6E8B80FA}"/>
              </a:ext>
            </a:extLst>
          </p:cNvPr>
          <p:cNvSpPr txBox="1"/>
          <p:nvPr/>
        </p:nvSpPr>
        <p:spPr>
          <a:xfrm rot="16200000" flipH="1">
            <a:off x="-478628" y="3665168"/>
            <a:ext cx="1981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noProof="0" dirty="0">
                <a:latin typeface="Calibri" panose="020F0502020204030204" pitchFamily="34" charset="0"/>
                <a:cs typeface="Calibri" panose="020F0502020204030204" pitchFamily="34" charset="0"/>
              </a:rPr>
              <a:t>Utilisation Rate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BEA94F4-3B90-25B0-EBDC-1EC68BD48929}"/>
              </a:ext>
            </a:extLst>
          </p:cNvPr>
          <p:cNvCxnSpPr>
            <a:cxnSpLocks/>
          </p:cNvCxnSpPr>
          <p:nvPr/>
        </p:nvCxnSpPr>
        <p:spPr>
          <a:xfrm flipV="1">
            <a:off x="6076209" y="1321129"/>
            <a:ext cx="0" cy="4572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710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5566F-A0CB-8721-1B55-DC94C6664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0132F6-8C03-5BE0-51F4-66980F1F418D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053182-BE5F-F499-2B5C-E028F0295978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D850D0D1-D8FC-A735-4763-2095E5F8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F8346D-F638-1E63-7C42-0CA22A8D7812}"/>
              </a:ext>
            </a:extLst>
          </p:cNvPr>
          <p:cNvSpPr txBox="1"/>
          <p:nvPr/>
        </p:nvSpPr>
        <p:spPr>
          <a:xfrm>
            <a:off x="3834811" y="2160786"/>
            <a:ext cx="6057333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6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“Did not Attend”</a:t>
            </a:r>
          </a:p>
          <a:p>
            <a:pPr>
              <a:lnSpc>
                <a:spcPct val="80000"/>
              </a:lnSpc>
            </a:pPr>
            <a:r>
              <a:rPr lang="en-GB" sz="40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(DNA)</a:t>
            </a:r>
            <a:endParaRPr lang="en-DE" sz="40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Placeholder 27" descr="A row of blue chairs&#10;&#10;AI-generated content may be incorrect.">
            <a:extLst>
              <a:ext uri="{FF2B5EF4-FFF2-40B4-BE49-F238E27FC236}">
                <a16:creationId xmlns:a16="http://schemas.microsoft.com/office/drawing/2014/main" id="{19664EC7-D36C-667D-FC12-6550A05928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18" r="34316"/>
          <a:stretch/>
        </p:blipFill>
        <p:spPr>
          <a:xfrm>
            <a:off x="0" y="984929"/>
            <a:ext cx="3348842" cy="5688811"/>
          </a:xfrm>
          <a:custGeom>
            <a:avLst/>
            <a:gdLst>
              <a:gd name="connsiteX0" fmla="*/ 0 w 3030482"/>
              <a:gd name="connsiteY0" fmla="*/ 0 h 5145088"/>
              <a:gd name="connsiteX1" fmla="*/ 1815888 w 3030482"/>
              <a:gd name="connsiteY1" fmla="*/ 0 h 5145088"/>
              <a:gd name="connsiteX2" fmla="*/ 1818036 w 3030482"/>
              <a:gd name="connsiteY2" fmla="*/ 1607 h 5145088"/>
              <a:gd name="connsiteX3" fmla="*/ 3030482 w 3030482"/>
              <a:gd name="connsiteY3" fmla="*/ 2572544 h 5145088"/>
              <a:gd name="connsiteX4" fmla="*/ 1818036 w 3030482"/>
              <a:gd name="connsiteY4" fmla="*/ 5143482 h 5145088"/>
              <a:gd name="connsiteX5" fmla="*/ 1815888 w 3030482"/>
              <a:gd name="connsiteY5" fmla="*/ 5145088 h 5145088"/>
              <a:gd name="connsiteX6" fmla="*/ 0 w 3030482"/>
              <a:gd name="connsiteY6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0482" h="5145088">
                <a:moveTo>
                  <a:pt x="0" y="0"/>
                </a:moveTo>
                <a:lnTo>
                  <a:pt x="1815888" y="0"/>
                </a:lnTo>
                <a:lnTo>
                  <a:pt x="1818036" y="1607"/>
                </a:lnTo>
                <a:cubicBezTo>
                  <a:pt x="2558508" y="612698"/>
                  <a:pt x="3030482" y="1537503"/>
                  <a:pt x="3030482" y="2572544"/>
                </a:cubicBezTo>
                <a:cubicBezTo>
                  <a:pt x="3030482" y="3607585"/>
                  <a:pt x="2558508" y="4532390"/>
                  <a:pt x="1818036" y="5143482"/>
                </a:cubicBezTo>
                <a:lnTo>
                  <a:pt x="1815888" y="5145088"/>
                </a:lnTo>
                <a:lnTo>
                  <a:pt x="0" y="51450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895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3F64-12F6-68FC-86DD-3A3DD57A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E3B29A3E-B84A-2B9D-B2DF-A5EB1A3A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5" y="1106626"/>
            <a:ext cx="10538098" cy="54117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09DAE5-4516-6F6E-4146-BCE7E7C8F975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B0F76-E335-7145-9319-189258346701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37DF0287-BE47-F802-96AC-0D3279D6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414804-842C-7ED5-9C40-CDC5E621E774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Upward Trend in Appointments not Attended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D50C7A-4D26-BD2A-2A9D-27DBB7CCEABC}"/>
              </a:ext>
            </a:extLst>
          </p:cNvPr>
          <p:cNvSpPr/>
          <p:nvPr/>
        </p:nvSpPr>
        <p:spPr>
          <a:xfrm>
            <a:off x="8345741" y="3342867"/>
            <a:ext cx="3400924" cy="118432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of appointments not attended is increasing.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B58FA-1F32-25CF-9A85-720F4138009F}"/>
              </a:ext>
            </a:extLst>
          </p:cNvPr>
          <p:cNvSpPr txBox="1"/>
          <p:nvPr/>
        </p:nvSpPr>
        <p:spPr>
          <a:xfrm rot="16200000" flipH="1">
            <a:off x="-449299" y="3612367"/>
            <a:ext cx="1981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noProof="0" dirty="0">
                <a:latin typeface="Calibri" panose="020F0502020204030204" pitchFamily="34" charset="0"/>
                <a:cs typeface="Calibri" panose="020F0502020204030204" pitchFamily="34" charset="0"/>
              </a:rPr>
              <a:t>Share DNA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075F5D-DD63-B40D-73AF-5561436CAA81}"/>
              </a:ext>
            </a:extLst>
          </p:cNvPr>
          <p:cNvSpPr/>
          <p:nvPr/>
        </p:nvSpPr>
        <p:spPr>
          <a:xfrm>
            <a:off x="10221113" y="1632067"/>
            <a:ext cx="634730" cy="313691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3114E-803F-39B0-CB75-9B2339F09C93}"/>
              </a:ext>
            </a:extLst>
          </p:cNvPr>
          <p:cNvSpPr txBox="1"/>
          <p:nvPr/>
        </p:nvSpPr>
        <p:spPr>
          <a:xfrm>
            <a:off x="10108480" y="1584979"/>
            <a:ext cx="917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noProof="0" dirty="0">
                <a:latin typeface="Calibri" panose="020F0502020204030204" pitchFamily="34" charset="0"/>
                <a:cs typeface="Calibri" panose="020F0502020204030204" pitchFamily="34" charset="0"/>
              </a:rPr>
              <a:t>Share DNA</a:t>
            </a:r>
          </a:p>
          <a:p>
            <a:r>
              <a:rPr lang="en-GB" sz="1100" noProof="0" dirty="0">
                <a:latin typeface="Calibri" panose="020F0502020204030204" pitchFamily="34" charset="0"/>
                <a:cs typeface="Calibri" panose="020F0502020204030204" pitchFamily="34" charset="0"/>
              </a:rPr>
              <a:t>Trendline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A7D87F8-0681-91E0-D9F9-B9E9345AB0C9}"/>
              </a:ext>
            </a:extLst>
          </p:cNvPr>
          <p:cNvCxnSpPr>
            <a:cxnSpLocks/>
          </p:cNvCxnSpPr>
          <p:nvPr/>
        </p:nvCxnSpPr>
        <p:spPr>
          <a:xfrm flipV="1">
            <a:off x="6372218" y="1334041"/>
            <a:ext cx="0" cy="4716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3C8B-2975-BD98-F114-F5D7CB3FA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7220D7-7B53-514F-9A67-5AC6CEC21504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3D18B-4D52-292C-3F15-B2FE11BFB013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7E77933A-E7CB-4C06-17C9-A548F4E8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pic>
        <p:nvPicPr>
          <p:cNvPr id="4" name="Picture Placeholder 27" descr="A row of blue chairs&#10;&#10;AI-generated content may be incorrect.">
            <a:extLst>
              <a:ext uri="{FF2B5EF4-FFF2-40B4-BE49-F238E27FC236}">
                <a16:creationId xmlns:a16="http://schemas.microsoft.com/office/drawing/2014/main" id="{FE13A509-4D5E-6232-69CC-EA65E0E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18" r="34316"/>
          <a:stretch/>
        </p:blipFill>
        <p:spPr>
          <a:xfrm>
            <a:off x="0" y="984929"/>
            <a:ext cx="3348842" cy="5688811"/>
          </a:xfrm>
          <a:custGeom>
            <a:avLst/>
            <a:gdLst>
              <a:gd name="connsiteX0" fmla="*/ 0 w 3030482"/>
              <a:gd name="connsiteY0" fmla="*/ 0 h 5145088"/>
              <a:gd name="connsiteX1" fmla="*/ 1815888 w 3030482"/>
              <a:gd name="connsiteY1" fmla="*/ 0 h 5145088"/>
              <a:gd name="connsiteX2" fmla="*/ 1818036 w 3030482"/>
              <a:gd name="connsiteY2" fmla="*/ 1607 h 5145088"/>
              <a:gd name="connsiteX3" fmla="*/ 3030482 w 3030482"/>
              <a:gd name="connsiteY3" fmla="*/ 2572544 h 5145088"/>
              <a:gd name="connsiteX4" fmla="*/ 1818036 w 3030482"/>
              <a:gd name="connsiteY4" fmla="*/ 5143482 h 5145088"/>
              <a:gd name="connsiteX5" fmla="*/ 1815888 w 3030482"/>
              <a:gd name="connsiteY5" fmla="*/ 5145088 h 5145088"/>
              <a:gd name="connsiteX6" fmla="*/ 0 w 3030482"/>
              <a:gd name="connsiteY6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0482" h="5145088">
                <a:moveTo>
                  <a:pt x="0" y="0"/>
                </a:moveTo>
                <a:lnTo>
                  <a:pt x="1815888" y="0"/>
                </a:lnTo>
                <a:lnTo>
                  <a:pt x="1818036" y="1607"/>
                </a:lnTo>
                <a:cubicBezTo>
                  <a:pt x="2558508" y="612698"/>
                  <a:pt x="3030482" y="1537503"/>
                  <a:pt x="3030482" y="2572544"/>
                </a:cubicBezTo>
                <a:cubicBezTo>
                  <a:pt x="3030482" y="3607585"/>
                  <a:pt x="2558508" y="4532390"/>
                  <a:pt x="1818036" y="5143482"/>
                </a:cubicBezTo>
                <a:lnTo>
                  <a:pt x="1815888" y="5145088"/>
                </a:lnTo>
                <a:lnTo>
                  <a:pt x="0" y="5145088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C2DAC9-AB99-C3A6-8D7F-EEA5779BC628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 for Missing Appointments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E0469-E789-AAB7-2C69-6A1478E4E992}"/>
              </a:ext>
            </a:extLst>
          </p:cNvPr>
          <p:cNvSpPr txBox="1"/>
          <p:nvPr/>
        </p:nvSpPr>
        <p:spPr>
          <a:xfrm>
            <a:off x="3550042" y="1761397"/>
            <a:ext cx="74280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forgetting appointments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being too ill to attend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feeling 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&amp; family commitments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appointment not with a preferred GP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cancelling appointments</a:t>
            </a:r>
          </a:p>
        </p:txBody>
      </p:sp>
    </p:spTree>
    <p:extLst>
      <p:ext uri="{BB962C8B-B14F-4D97-AF65-F5344CB8AC3E}">
        <p14:creationId xmlns:p14="http://schemas.microsoft.com/office/powerpoint/2010/main" val="390727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9D61E-5F33-028F-03F0-D5EE327E7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59A9D9BB-F9A7-869D-A8CB-9C6D711F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409" y="188082"/>
            <a:ext cx="1491915" cy="604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3D98D1-9C61-185A-EB24-737C7D2BAD81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A5654-BEAB-2588-E753-1B670CB5E27F}"/>
              </a:ext>
            </a:extLst>
          </p:cNvPr>
          <p:cNvSpPr txBox="1"/>
          <p:nvPr/>
        </p:nvSpPr>
        <p:spPr>
          <a:xfrm>
            <a:off x="613111" y="2459504"/>
            <a:ext cx="10965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005DB8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Has there been adequate staff and capacity in the networks?</a:t>
            </a:r>
            <a:endParaRPr lang="en-DE" sz="88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16E81F-ABB5-95B0-056C-6D28062E3059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3316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3FFCD-D66B-A5C6-845B-F62CED23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blue bars&#10;&#10;AI-generated content may be incorrect.">
            <a:extLst>
              <a:ext uri="{FF2B5EF4-FFF2-40B4-BE49-F238E27FC236}">
                <a16:creationId xmlns:a16="http://schemas.microsoft.com/office/drawing/2014/main" id="{33065443-2E5B-DB52-EABA-A00527D10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4" y="1830465"/>
            <a:ext cx="7834237" cy="4678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D953AA-8F15-A161-C93D-248F4DC5B8B3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3C8CF-E50F-F9CD-5FEA-E2E03C58F37A}"/>
              </a:ext>
            </a:extLst>
          </p:cNvPr>
          <p:cNvSpPr txBox="1"/>
          <p:nvPr/>
        </p:nvSpPr>
        <p:spPr>
          <a:xfrm>
            <a:off x="8233936" y="1938010"/>
            <a:ext cx="3320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forgetting appointments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being too ill to attend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feeling 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&amp; family commitments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with a preferred GP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cancelling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F48E1-9D16-3B64-12DB-81AD2D43F50D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5FD9C-4275-2083-0D19-4425F19642E9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 for Missing Appointments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C56DB-D32F-14B3-4C71-841AB3827A3D}"/>
              </a:ext>
            </a:extLst>
          </p:cNvPr>
          <p:cNvSpPr txBox="1"/>
          <p:nvPr/>
        </p:nvSpPr>
        <p:spPr>
          <a:xfrm>
            <a:off x="7130059" y="2188380"/>
            <a:ext cx="54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71F2C-7AD0-DEF8-DEA0-83937739E676}"/>
              </a:ext>
            </a:extLst>
          </p:cNvPr>
          <p:cNvSpPr txBox="1"/>
          <p:nvPr/>
        </p:nvSpPr>
        <p:spPr>
          <a:xfrm>
            <a:off x="1324513" y="4957348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1A8A9-5D40-40D8-47F2-34F01CA73FB5}"/>
              </a:ext>
            </a:extLst>
          </p:cNvPr>
          <p:cNvSpPr txBox="1"/>
          <p:nvPr/>
        </p:nvSpPr>
        <p:spPr>
          <a:xfrm>
            <a:off x="925033" y="1169449"/>
            <a:ext cx="7354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Booking further in advance</a:t>
            </a:r>
          </a:p>
        </p:txBody>
      </p:sp>
      <p:pic>
        <p:nvPicPr>
          <p:cNvPr id="12" name="Picture 11" descr="A blue and white logo&#10;&#10;AI-generated content may be incorrect.">
            <a:extLst>
              <a:ext uri="{FF2B5EF4-FFF2-40B4-BE49-F238E27FC236}">
                <a16:creationId xmlns:a16="http://schemas.microsoft.com/office/drawing/2014/main" id="{2E0CB75C-731F-541D-195C-12DD98E7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C82FF2-2E3A-7D22-31AC-68ECD9ED9F5F}"/>
              </a:ext>
            </a:extLst>
          </p:cNvPr>
          <p:cNvSpPr txBox="1"/>
          <p:nvPr/>
        </p:nvSpPr>
        <p:spPr>
          <a:xfrm rot="16200000" flipH="1">
            <a:off x="-437543" y="3740219"/>
            <a:ext cx="19812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 DNA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E000FB-A480-9731-9C25-B8385E022D3A}"/>
              </a:ext>
            </a:extLst>
          </p:cNvPr>
          <p:cNvSpPr txBox="1"/>
          <p:nvPr/>
        </p:nvSpPr>
        <p:spPr>
          <a:xfrm flipH="1">
            <a:off x="6252736" y="6118069"/>
            <a:ext cx="19812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&gt; 28 Days                  Unknown</a:t>
            </a:r>
          </a:p>
        </p:txBody>
      </p:sp>
    </p:spTree>
    <p:extLst>
      <p:ext uri="{BB962C8B-B14F-4D97-AF65-F5344CB8AC3E}">
        <p14:creationId xmlns:p14="http://schemas.microsoft.com/office/powerpoint/2010/main" val="317859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FB5C1-5C88-D6BE-1D75-6E625F08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bar graph&#10;&#10;AI-generated content may be incorrect.">
            <a:extLst>
              <a:ext uri="{FF2B5EF4-FFF2-40B4-BE49-F238E27FC236}">
                <a16:creationId xmlns:a16="http://schemas.microsoft.com/office/drawing/2014/main" id="{46E4E3CA-CCC7-C5D1-8246-2EC47BE3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4" y="1830464"/>
            <a:ext cx="7788602" cy="47192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50B45A-7C0B-CD95-34F8-FF69673F050D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06A2B-9E7E-EC4B-2FD9-3A53A9314707}"/>
              </a:ext>
            </a:extLst>
          </p:cNvPr>
          <p:cNvSpPr txBox="1"/>
          <p:nvPr/>
        </p:nvSpPr>
        <p:spPr>
          <a:xfrm>
            <a:off x="8233936" y="1938010"/>
            <a:ext cx="3320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forgetting appointments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E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being too ill to attend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feeling 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&amp; family commitments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with a preferred GP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cancelling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D1CF2-B2AF-C3C6-86CF-DA333BCE7948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5F311-214E-7351-97BF-91D554592239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 for Missing Appointments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3CC41-804F-E537-5707-28CA8C05609F}"/>
              </a:ext>
            </a:extLst>
          </p:cNvPr>
          <p:cNvSpPr txBox="1"/>
          <p:nvPr/>
        </p:nvSpPr>
        <p:spPr>
          <a:xfrm>
            <a:off x="2189759" y="2168871"/>
            <a:ext cx="54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BA7FD-3E02-7C38-4A5F-021F9D05C622}"/>
              </a:ext>
            </a:extLst>
          </p:cNvPr>
          <p:cNvSpPr txBox="1"/>
          <p:nvPr/>
        </p:nvSpPr>
        <p:spPr>
          <a:xfrm>
            <a:off x="6239413" y="4527703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51378-FB15-4E8B-2647-4DE7C988708D}"/>
              </a:ext>
            </a:extLst>
          </p:cNvPr>
          <p:cNvSpPr txBox="1"/>
          <p:nvPr/>
        </p:nvSpPr>
        <p:spPr>
          <a:xfrm>
            <a:off x="925033" y="1169449"/>
            <a:ext cx="7354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Fewer telephone appointments not attended</a:t>
            </a:r>
          </a:p>
        </p:txBody>
      </p:sp>
      <p:pic>
        <p:nvPicPr>
          <p:cNvPr id="12" name="Picture 11" descr="A blue and white logo&#10;&#10;AI-generated content may be incorrect.">
            <a:extLst>
              <a:ext uri="{FF2B5EF4-FFF2-40B4-BE49-F238E27FC236}">
                <a16:creationId xmlns:a16="http://schemas.microsoft.com/office/drawing/2014/main" id="{80F8836C-28DE-E2D2-3CC8-BEB1D61E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3B601A-FA7E-0F8D-9E97-48C37EE1AAFF}"/>
              </a:ext>
            </a:extLst>
          </p:cNvPr>
          <p:cNvSpPr txBox="1"/>
          <p:nvPr/>
        </p:nvSpPr>
        <p:spPr>
          <a:xfrm rot="16200000" flipH="1">
            <a:off x="-437543" y="3740219"/>
            <a:ext cx="19812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 DNA</a:t>
            </a:r>
          </a:p>
        </p:txBody>
      </p:sp>
    </p:spTree>
    <p:extLst>
      <p:ext uri="{BB962C8B-B14F-4D97-AF65-F5344CB8AC3E}">
        <p14:creationId xmlns:p14="http://schemas.microsoft.com/office/powerpoint/2010/main" val="3211298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70993-8E15-2B91-3D96-A0E120FF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 and blue dots&#10;&#10;AI-generated content may be incorrect.">
            <a:extLst>
              <a:ext uri="{FF2B5EF4-FFF2-40B4-BE49-F238E27FC236}">
                <a16:creationId xmlns:a16="http://schemas.microsoft.com/office/drawing/2014/main" id="{B190ED3B-7D13-2CF4-8956-5B7EA7BDE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96"/>
          <a:stretch/>
        </p:blipFill>
        <p:spPr>
          <a:xfrm>
            <a:off x="445334" y="1840745"/>
            <a:ext cx="7834236" cy="47342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63CF19-90D3-FF63-52DA-32784D33E2F6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541FE-2EC2-6AC8-4661-B46CD36F26C6}"/>
              </a:ext>
            </a:extLst>
          </p:cNvPr>
          <p:cNvSpPr txBox="1"/>
          <p:nvPr/>
        </p:nvSpPr>
        <p:spPr>
          <a:xfrm>
            <a:off x="8233936" y="1938010"/>
            <a:ext cx="3320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forgetting appointments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being too ill to attend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feeling 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&amp; family commitments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5E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with a preferred GP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difficulty cancelling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8B837-C20C-62BE-DE74-410CC8F91BFE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447CD-0C63-A5E1-3AE8-B5FEFB6FBAF2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 for Missing Appointments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59E59-DECF-38F7-C746-23DE2F1E65F2}"/>
              </a:ext>
            </a:extLst>
          </p:cNvPr>
          <p:cNvSpPr txBox="1"/>
          <p:nvPr/>
        </p:nvSpPr>
        <p:spPr>
          <a:xfrm>
            <a:off x="925033" y="1169449"/>
            <a:ext cx="7354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Fewer appointments per patient</a:t>
            </a:r>
          </a:p>
        </p:txBody>
      </p:sp>
      <p:pic>
        <p:nvPicPr>
          <p:cNvPr id="12" name="Picture 11" descr="A blue and white logo&#10;&#10;AI-generated content may be incorrect.">
            <a:extLst>
              <a:ext uri="{FF2B5EF4-FFF2-40B4-BE49-F238E27FC236}">
                <a16:creationId xmlns:a16="http://schemas.microsoft.com/office/drawing/2014/main" id="{C48EEDCD-F344-43B7-8306-8C1E51C2F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0C5EB-21EB-8753-5C06-A1B129F5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9F345A05-2927-7E80-6F88-6833939C1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409" y="188082"/>
            <a:ext cx="1491915" cy="604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066693-04B1-C69A-E043-CA8CF4A9B2A4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B62FA-AC5A-386D-0FF6-6259FA184E09}"/>
              </a:ext>
            </a:extLst>
          </p:cNvPr>
          <p:cNvSpPr txBox="1"/>
          <p:nvPr/>
        </p:nvSpPr>
        <p:spPr>
          <a:xfrm>
            <a:off x="613111" y="1780922"/>
            <a:ext cx="109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13,318,384 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appointments </a:t>
            </a:r>
          </a:p>
          <a:p>
            <a:pPr algn="ctr"/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were not attended in 11 months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F7968-B420-3105-295E-34E0A1C64E39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4F219-1368-C1C4-63E4-26A676286285}"/>
              </a:ext>
            </a:extLst>
          </p:cNvPr>
          <p:cNvSpPr txBox="1"/>
          <p:nvPr/>
        </p:nvSpPr>
        <p:spPr>
          <a:xfrm>
            <a:off x="445335" y="6137410"/>
            <a:ext cx="8253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</a:t>
            </a:r>
            <a:r>
              <a:rPr lang="en-DE" sz="1400" dirty="0"/>
              <a:t>rom August 2021 to June 2022</a:t>
            </a:r>
          </a:p>
          <a:p>
            <a:r>
              <a:rPr lang="en-DE" sz="1400" dirty="0"/>
              <a:t>Assuming appointment cost with GP of </a:t>
            </a:r>
            <a:r>
              <a:rPr lang="en-US" sz="1400" dirty="0"/>
              <a:t>£</a:t>
            </a:r>
            <a:r>
              <a:rPr lang="en-DE" sz="1400" dirty="0"/>
              <a:t>30 for 3.8m appointments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02D60-3347-1157-8C34-98D903FF54CA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Cost of Appointments not Attended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2EBF2-AE42-3BE5-65E3-B28DF00F18C4}"/>
              </a:ext>
            </a:extLst>
          </p:cNvPr>
          <p:cNvSpPr txBox="1"/>
          <p:nvPr/>
        </p:nvSpPr>
        <p:spPr>
          <a:xfrm>
            <a:off x="613111" y="3429000"/>
            <a:ext cx="10965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to </a:t>
            </a:r>
            <a:r>
              <a:rPr lang="en-GB" sz="54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GB" sz="4000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more workdays</a:t>
            </a:r>
          </a:p>
          <a:p>
            <a:pPr algn="ctr"/>
            <a:r>
              <a:rPr lang="en-GB" sz="4000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at least</a:t>
            </a:r>
            <a:r>
              <a:rPr lang="en-GB" sz="54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£</a:t>
            </a:r>
            <a:r>
              <a:rPr lang="en-GB" sz="54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70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C05165C7-ED26-0F36-9E31-5D62FFFB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409" y="188082"/>
            <a:ext cx="1491915" cy="604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CE074C-CE0F-17EA-9626-75C8BE3F2E50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pic>
        <p:nvPicPr>
          <p:cNvPr id="12" name="Picture Placeholder 28">
            <a:extLst>
              <a:ext uri="{FF2B5EF4-FFF2-40B4-BE49-F238E27FC236}">
                <a16:creationId xmlns:a16="http://schemas.microsoft.com/office/drawing/2014/main" id="{4DD1DC6B-700F-B979-CA53-9A8250060F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0" t="5600" b="5600"/>
          <a:stretch/>
        </p:blipFill>
        <p:spPr>
          <a:xfrm>
            <a:off x="0" y="948931"/>
            <a:ext cx="3357873" cy="5711699"/>
          </a:xfrm>
          <a:custGeom>
            <a:avLst/>
            <a:gdLst>
              <a:gd name="connsiteX0" fmla="*/ 0 w 3030482"/>
              <a:gd name="connsiteY0" fmla="*/ 0 h 5145088"/>
              <a:gd name="connsiteX1" fmla="*/ 1815888 w 3030482"/>
              <a:gd name="connsiteY1" fmla="*/ 0 h 5145088"/>
              <a:gd name="connsiteX2" fmla="*/ 1818036 w 3030482"/>
              <a:gd name="connsiteY2" fmla="*/ 1607 h 5145088"/>
              <a:gd name="connsiteX3" fmla="*/ 3030482 w 3030482"/>
              <a:gd name="connsiteY3" fmla="*/ 2572544 h 5145088"/>
              <a:gd name="connsiteX4" fmla="*/ 1818036 w 3030482"/>
              <a:gd name="connsiteY4" fmla="*/ 5143482 h 5145088"/>
              <a:gd name="connsiteX5" fmla="*/ 1815888 w 3030482"/>
              <a:gd name="connsiteY5" fmla="*/ 5145088 h 5145088"/>
              <a:gd name="connsiteX6" fmla="*/ 0 w 3030482"/>
              <a:gd name="connsiteY6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0482" h="5145088">
                <a:moveTo>
                  <a:pt x="0" y="0"/>
                </a:moveTo>
                <a:lnTo>
                  <a:pt x="1815888" y="0"/>
                </a:lnTo>
                <a:lnTo>
                  <a:pt x="1818036" y="1607"/>
                </a:lnTo>
                <a:cubicBezTo>
                  <a:pt x="2558508" y="612698"/>
                  <a:pt x="3030482" y="1537503"/>
                  <a:pt x="3030482" y="2572544"/>
                </a:cubicBezTo>
                <a:cubicBezTo>
                  <a:pt x="3030482" y="3607585"/>
                  <a:pt x="2558508" y="4532390"/>
                  <a:pt x="1818036" y="5143482"/>
                </a:cubicBezTo>
                <a:lnTo>
                  <a:pt x="1815888" y="5145088"/>
                </a:lnTo>
                <a:lnTo>
                  <a:pt x="0" y="5145088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13B513-382D-9B98-2401-442649B91211}"/>
              </a:ext>
            </a:extLst>
          </p:cNvPr>
          <p:cNvSpPr txBox="1"/>
          <p:nvPr/>
        </p:nvSpPr>
        <p:spPr>
          <a:xfrm>
            <a:off x="3543283" y="2136338"/>
            <a:ext cx="78313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5DB8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GP shortages</a:t>
            </a:r>
          </a:p>
          <a:p>
            <a:r>
              <a:rPr lang="en-GB" sz="3200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in Registered Patients</a:t>
            </a:r>
          </a:p>
          <a:p>
            <a:r>
              <a:rPr lang="en-GB" sz="3200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in Utilisation Rate</a:t>
            </a:r>
          </a:p>
          <a:p>
            <a:endParaRPr lang="en-DE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DE" sz="4800" dirty="0">
                <a:solidFill>
                  <a:srgbClr val="0C056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en-GB" sz="4800" dirty="0">
                <a:solidFill>
                  <a:srgbClr val="0C056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</a:t>
            </a:r>
            <a:r>
              <a:rPr lang="en-DE" sz="4800" dirty="0">
                <a:solidFill>
                  <a:srgbClr val="0C056D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emand for more capacity</a:t>
            </a:r>
            <a:endParaRPr lang="en-DE" sz="48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ED5E46-7B23-D05C-062B-9A063AA8FBC9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B3539-7364-4EB2-E046-FF6C52F2AC04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9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F2A4-E705-9F36-7951-0FD59D44C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B2ED8B-C986-50B3-69A7-59CED2292B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EB8"/>
          </a:solidFill>
          <a:ln>
            <a:solidFill>
              <a:srgbClr val="005E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94CDEE7-CC5A-35DE-98CF-D0B73807D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79C29D-54DD-5C01-A53C-9B22AEB6CCE8}"/>
              </a:ext>
            </a:extLst>
          </p:cNvPr>
          <p:cNvSpPr txBox="1"/>
          <p:nvPr/>
        </p:nvSpPr>
        <p:spPr>
          <a:xfrm>
            <a:off x="4180114" y="2000260"/>
            <a:ext cx="635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Recommendations</a:t>
            </a:r>
            <a:endParaRPr lang="en-DE" sz="8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Placeholder 23">
            <a:extLst>
              <a:ext uri="{FF2B5EF4-FFF2-40B4-BE49-F238E27FC236}">
                <a16:creationId xmlns:a16="http://schemas.microsoft.com/office/drawing/2014/main" id="{D1454E28-FA17-D4E3-D5DD-70EA205C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51" r="5851"/>
          <a:stretch>
            <a:fillRect/>
          </a:stretch>
        </p:blipFill>
        <p:spPr>
          <a:xfrm>
            <a:off x="0" y="0"/>
            <a:ext cx="4037610" cy="6858848"/>
          </a:xfrm>
          <a:custGeom>
            <a:avLst/>
            <a:gdLst>
              <a:gd name="connsiteX0" fmla="*/ 0 w 3030482"/>
              <a:gd name="connsiteY0" fmla="*/ 0 h 5145088"/>
              <a:gd name="connsiteX1" fmla="*/ 1815888 w 3030482"/>
              <a:gd name="connsiteY1" fmla="*/ 0 h 5145088"/>
              <a:gd name="connsiteX2" fmla="*/ 1818036 w 3030482"/>
              <a:gd name="connsiteY2" fmla="*/ 1607 h 5145088"/>
              <a:gd name="connsiteX3" fmla="*/ 3030482 w 3030482"/>
              <a:gd name="connsiteY3" fmla="*/ 2572544 h 5145088"/>
              <a:gd name="connsiteX4" fmla="*/ 1818036 w 3030482"/>
              <a:gd name="connsiteY4" fmla="*/ 5143482 h 5145088"/>
              <a:gd name="connsiteX5" fmla="*/ 1815888 w 3030482"/>
              <a:gd name="connsiteY5" fmla="*/ 5145088 h 5145088"/>
              <a:gd name="connsiteX6" fmla="*/ 0 w 3030482"/>
              <a:gd name="connsiteY6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0482" h="5145088">
                <a:moveTo>
                  <a:pt x="0" y="0"/>
                </a:moveTo>
                <a:lnTo>
                  <a:pt x="1815888" y="0"/>
                </a:lnTo>
                <a:lnTo>
                  <a:pt x="1818036" y="1607"/>
                </a:lnTo>
                <a:cubicBezTo>
                  <a:pt x="2558508" y="612698"/>
                  <a:pt x="3030482" y="1537503"/>
                  <a:pt x="3030482" y="2572544"/>
                </a:cubicBezTo>
                <a:cubicBezTo>
                  <a:pt x="3030482" y="3607585"/>
                  <a:pt x="2558508" y="4532390"/>
                  <a:pt x="1818036" y="5143482"/>
                </a:cubicBezTo>
                <a:lnTo>
                  <a:pt x="1815888" y="5145088"/>
                </a:lnTo>
                <a:lnTo>
                  <a:pt x="0" y="51450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477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462D-9E69-1692-DDFA-A842029F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7612F8-FC4F-0325-DE3A-FD88BA5B0670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7B633-A56B-628C-71D9-A0A9493C3F14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0735D6AC-A512-2842-DE69-18EE48415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8C4A3D-A8DE-FE19-7750-44D28F20B541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Data Quality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A3EE9-2C0B-CA74-7796-7C96931F2E5F}"/>
              </a:ext>
            </a:extLst>
          </p:cNvPr>
          <p:cNvSpPr txBox="1"/>
          <p:nvPr/>
        </p:nvSpPr>
        <p:spPr>
          <a:xfrm>
            <a:off x="1331959" y="3044279"/>
            <a:ext cx="9528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noProof="1">
                <a:solidFill>
                  <a:srgbClr val="005E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Data </a:t>
            </a:r>
            <a:r>
              <a:rPr lang="en-GB" sz="4400" b="1" noProof="1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GB" sz="4400" b="1" noProof="1">
                <a:solidFill>
                  <a:srgbClr val="005E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Decisions</a:t>
            </a:r>
            <a:endParaRPr lang="en-GB" sz="4400" b="1" noProof="1">
              <a:solidFill>
                <a:srgbClr val="005EB8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1745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631F6-EB8E-FC1D-A53D-E591745D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7FF40-F98A-C527-B9BC-A0DEA9B3575E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2101D-56B0-C9FE-EB35-64F960FE35A4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DEDB0643-4C2C-63EC-CA32-7FD7551D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899AF7-2905-0896-3AA3-7C18DF60C44C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Data Quality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C2D04-0596-5D8E-1C3C-515E4B678C59}"/>
              </a:ext>
            </a:extLst>
          </p:cNvPr>
          <p:cNvSpPr txBox="1"/>
          <p:nvPr/>
        </p:nvSpPr>
        <p:spPr>
          <a:xfrm>
            <a:off x="445335" y="2397948"/>
            <a:ext cx="68698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Access to training &amp; support for digital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Target Audience: GPs &amp; Practice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Resource: NHS Website &amp; Training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Introduce National Standards for Data Entry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C8BBE9-E07E-6BB1-22C1-1A1FAC6D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811" y="975140"/>
            <a:ext cx="3901265" cy="5377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CDBD4-9EE3-BFD1-C340-C9DD38914575}"/>
              </a:ext>
            </a:extLst>
          </p:cNvPr>
          <p:cNvSpPr txBox="1"/>
          <p:nvPr/>
        </p:nvSpPr>
        <p:spPr>
          <a:xfrm>
            <a:off x="7052952" y="5474790"/>
            <a:ext cx="16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B5EB8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NHS Website</a:t>
            </a:r>
            <a:endParaRPr lang="en-US" b="1" dirty="0">
              <a:solidFill>
                <a:srgbClr val="3B5EB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856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789CA-5AD5-015B-204D-AD62AF874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75784B-A629-3FB1-706D-C6258E8ADAB3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C2607A-FE46-77B6-C830-1530E70D0214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CEBEE67D-235F-4405-FEEB-4E634ABD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66D6D8-9889-D891-267E-6C52916389C2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Data Quality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A screenshot of a table&#10;&#10;AI-generated content may be incorrect.">
            <a:extLst>
              <a:ext uri="{FF2B5EF4-FFF2-40B4-BE49-F238E27FC236}">
                <a16:creationId xmlns:a16="http://schemas.microsoft.com/office/drawing/2014/main" id="{165470B7-8CB8-D81A-2588-DD72A9B4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902"/>
          <a:stretch/>
        </p:blipFill>
        <p:spPr>
          <a:xfrm>
            <a:off x="1948669" y="3378537"/>
            <a:ext cx="7226327" cy="2866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09AD57-E5C0-3BC9-D0E0-B6156D891FE0}"/>
              </a:ext>
            </a:extLst>
          </p:cNvPr>
          <p:cNvSpPr txBox="1"/>
          <p:nvPr/>
        </p:nvSpPr>
        <p:spPr>
          <a:xfrm>
            <a:off x="445335" y="1130279"/>
            <a:ext cx="855918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Start with Sub-ICBs with most quality issues</a:t>
            </a:r>
          </a:p>
          <a:p>
            <a:endParaRPr lang="en-GB" sz="105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Area: Actual appointment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Who: 20 of 106 Sub-ICBs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Issue: Share of Unknown / Data Quality Issues &gt; 30%</a:t>
            </a:r>
            <a:endParaRPr lang="en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542C7A-B8E7-9A85-9A98-0CB1CCAF496E}"/>
              </a:ext>
            </a:extLst>
          </p:cNvPr>
          <p:cNvSpPr/>
          <p:nvPr/>
        </p:nvSpPr>
        <p:spPr>
          <a:xfrm>
            <a:off x="8369084" y="3378537"/>
            <a:ext cx="805912" cy="30008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3AE1A-6F4F-B52D-CEC0-90820C98A775}"/>
              </a:ext>
            </a:extLst>
          </p:cNvPr>
          <p:cNvSpPr txBox="1"/>
          <p:nvPr/>
        </p:nvSpPr>
        <p:spPr>
          <a:xfrm>
            <a:off x="1931115" y="6229248"/>
            <a:ext cx="1617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Incomplete Data Extract</a:t>
            </a:r>
          </a:p>
        </p:txBody>
      </p:sp>
    </p:spTree>
    <p:extLst>
      <p:ext uri="{BB962C8B-B14F-4D97-AF65-F5344CB8AC3E}">
        <p14:creationId xmlns:p14="http://schemas.microsoft.com/office/powerpoint/2010/main" val="2214402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C10F-1684-9893-E387-923160809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0F59B7-F729-403E-3290-14EB6F9F74BB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DD59E-8825-24DC-03D9-3E2D070C34C4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522C5DF0-BC78-B1EE-F835-A5C14755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4C5506-A294-B9E4-4BBA-E7C8374AD199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Resources &amp; Capacity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4AFD5-107B-1439-5560-E5F8B93B0AEF}"/>
              </a:ext>
            </a:extLst>
          </p:cNvPr>
          <p:cNvSpPr txBox="1"/>
          <p:nvPr/>
        </p:nvSpPr>
        <p:spPr>
          <a:xfrm>
            <a:off x="1331959" y="2367171"/>
            <a:ext cx="95280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noProof="1">
                <a:solidFill>
                  <a:srgbClr val="005E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availability of appointments</a:t>
            </a:r>
          </a:p>
          <a:p>
            <a:pPr algn="ctr"/>
            <a:endParaRPr lang="en-GB" sz="4400" b="1" noProof="1">
              <a:solidFill>
                <a:srgbClr val="005EB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4400" b="1" noProof="1">
                <a:solidFill>
                  <a:srgbClr val="005E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available resources more effectively </a:t>
            </a:r>
            <a:endParaRPr lang="en-GB" sz="4400" b="1" noProof="1">
              <a:solidFill>
                <a:srgbClr val="005EB8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4378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91FB4-1055-FB14-21C7-DEB2F22CA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3C21BD-0C16-47CA-4DE6-6C1152912E35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48C54-EF1B-B867-0A0E-7460AB7D5DFC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D6C35F31-91C9-0DAB-79FD-8C269820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D028EA-0329-C92D-DCF8-BC5FE2D313D7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en-DE" sz="540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1CEBA42-0500-7ADA-0CA7-C397454D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37" r="18616"/>
          <a:stretch/>
        </p:blipFill>
        <p:spPr>
          <a:xfrm>
            <a:off x="1752983" y="4733417"/>
            <a:ext cx="1363013" cy="1217995"/>
          </a:xfrm>
          <a:prstGeom prst="rect">
            <a:avLst/>
          </a:prstGeom>
        </p:spPr>
      </p:pic>
      <p:pic>
        <p:nvPicPr>
          <p:cNvPr id="10" name="Picture 9" descr="A logo with grey circles and black text&#10;&#10;AI-generated content may be incorrect.">
            <a:extLst>
              <a:ext uri="{FF2B5EF4-FFF2-40B4-BE49-F238E27FC236}">
                <a16:creationId xmlns:a16="http://schemas.microsoft.com/office/drawing/2014/main" id="{E94651F2-892A-5B4E-19CC-B7592987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672" t="3785" r="9930" b="4008"/>
          <a:stretch/>
        </p:blipFill>
        <p:spPr>
          <a:xfrm>
            <a:off x="1881458" y="2739606"/>
            <a:ext cx="1106062" cy="1268509"/>
          </a:xfrm>
          <a:prstGeom prst="rect">
            <a:avLst/>
          </a:prstGeom>
        </p:spPr>
      </p:pic>
      <p:pic>
        <p:nvPicPr>
          <p:cNvPr id="14" name="Picture 13" descr="A logo of a company&#10;&#10;AI-generated content may be incorrect.">
            <a:extLst>
              <a:ext uri="{FF2B5EF4-FFF2-40B4-BE49-F238E27FC236}">
                <a16:creationId xmlns:a16="http://schemas.microsoft.com/office/drawing/2014/main" id="{9CD1E834-3204-6CB2-2138-561D8F40EE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860" b="31861"/>
          <a:stretch/>
        </p:blipFill>
        <p:spPr>
          <a:xfrm>
            <a:off x="1078770" y="1597313"/>
            <a:ext cx="2711440" cy="705832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F2D5A9B-39BA-4A81-6C21-9ECDD5A5A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937591"/>
              </p:ext>
            </p:extLst>
          </p:nvPr>
        </p:nvGraphicFramePr>
        <p:xfrm>
          <a:off x="4760032" y="1603462"/>
          <a:ext cx="5678985" cy="4147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9897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1E84-E345-58C6-4E27-A7BD6CF4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06D869-B60F-0743-D2E9-A4BFAA264934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276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6BBCB-0C1B-CD00-CAC1-C9116E22A75E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276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29E27-3C69-6DE8-DCDB-EEE6A316393D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Capacity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A8500-45BA-52E6-810A-57C62AD495E9}"/>
              </a:ext>
            </a:extLst>
          </p:cNvPr>
          <p:cNvSpPr txBox="1"/>
          <p:nvPr/>
        </p:nvSpPr>
        <p:spPr>
          <a:xfrm>
            <a:off x="6210794" y="1118207"/>
            <a:ext cx="53435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Increase appointments carried out by Other Practice Staff</a:t>
            </a:r>
          </a:p>
        </p:txBody>
      </p:sp>
      <p:pic>
        <p:nvPicPr>
          <p:cNvPr id="14" name="Picture 13" descr="A blue and white logo&#10;&#10;AI-generated content may be incorrect.">
            <a:extLst>
              <a:ext uri="{FF2B5EF4-FFF2-40B4-BE49-F238E27FC236}">
                <a16:creationId xmlns:a16="http://schemas.microsoft.com/office/drawing/2014/main" id="{89DDBD68-32E7-62F7-411E-7CA28724C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4BF63226-51C2-A407-29C8-9AFE91FB0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8" y="1884336"/>
            <a:ext cx="3818321" cy="2591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1FF57-74AB-2D4A-779F-872ECC399F05}"/>
              </a:ext>
            </a:extLst>
          </p:cNvPr>
          <p:cNvSpPr txBox="1"/>
          <p:nvPr/>
        </p:nvSpPr>
        <p:spPr>
          <a:xfrm>
            <a:off x="445335" y="4964432"/>
            <a:ext cx="50295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rgbClr val="0B0C0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ensuring that patients who need an appointment get one within 2 weeks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78C54-E870-7F3B-E83D-3C57280A1EAE}"/>
              </a:ext>
            </a:extLst>
          </p:cNvPr>
          <p:cNvSpPr txBox="1"/>
          <p:nvPr/>
        </p:nvSpPr>
        <p:spPr>
          <a:xfrm>
            <a:off x="445336" y="1106626"/>
            <a:ext cx="5207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Implement Government Mandate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E7236E6-BF00-D718-2266-C442C43DE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11435"/>
              </p:ext>
            </p:extLst>
          </p:nvPr>
        </p:nvGraphicFramePr>
        <p:xfrm>
          <a:off x="6899055" y="2337939"/>
          <a:ext cx="3528000" cy="34232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296819926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48925773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</a:rPr>
                        <a:t>Healthcare Professional Type</a:t>
                      </a:r>
                      <a:endParaRPr lang="en-GB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764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>
                          <a:effectLst/>
                        </a:rPr>
                        <a:t>Healthcare Professional</a:t>
                      </a:r>
                      <a:endParaRPr lang="en-GB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764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402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GP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GP Registrar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6282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GP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Locum GP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663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GP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Principal GP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86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Acupuncturist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0692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Chiropodist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793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Community Psychiatric Nurse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2263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Counsellor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1136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Dispenser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5470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District Nurse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863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Health Visitor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046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Interpreter/Link Worker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2086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Osteopath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8420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468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Physiotherapist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968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Other Practice staff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Practice Nurse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7309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8643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8CB91-29F7-AED1-BA29-E2AE89A9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637C9-C551-E9BF-465E-17E75F8D9C9A}"/>
              </a:ext>
            </a:extLst>
          </p:cNvPr>
          <p:cNvSpPr/>
          <p:nvPr/>
        </p:nvSpPr>
        <p:spPr>
          <a:xfrm>
            <a:off x="0" y="978937"/>
            <a:ext cx="12192000" cy="5678833"/>
          </a:xfrm>
          <a:prstGeom prst="rect">
            <a:avLst/>
          </a:prstGeom>
          <a:solidFill>
            <a:srgbClr val="2764AB"/>
          </a:solidFill>
          <a:ln>
            <a:solidFill>
              <a:srgbClr val="2764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6B83AA-CE22-1A0A-4AB8-989208F5731B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276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B8F35-5EE6-7B27-571B-9058EB3F6B05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276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4ED75-3F27-59EB-4162-33F2B7FF0570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Reducing Appointments not Attended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phone with a blue screen&#10;&#10;AI-generated content may be incorrect.">
            <a:extLst>
              <a:ext uri="{FF2B5EF4-FFF2-40B4-BE49-F238E27FC236}">
                <a16:creationId xmlns:a16="http://schemas.microsoft.com/office/drawing/2014/main" id="{EAE5AB41-F62F-C8E7-AC5E-3E8B453E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56"/>
          <a:stretch/>
        </p:blipFill>
        <p:spPr>
          <a:xfrm>
            <a:off x="2789603" y="984930"/>
            <a:ext cx="8463152" cy="5723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DB4946-88AD-E4AE-39F2-A855D1D1F643}"/>
              </a:ext>
            </a:extLst>
          </p:cNvPr>
          <p:cNvSpPr txBox="1"/>
          <p:nvPr/>
        </p:nvSpPr>
        <p:spPr>
          <a:xfrm>
            <a:off x="480573" y="1223194"/>
            <a:ext cx="6727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Expand the </a:t>
            </a:r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of the NHS App</a:t>
            </a:r>
          </a:p>
        </p:txBody>
      </p:sp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123E524E-9B7E-9696-D9AF-4B0C74C21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96C02D-E66E-1580-5359-C875EC2491DD}"/>
              </a:ext>
            </a:extLst>
          </p:cNvPr>
          <p:cNvSpPr txBox="1"/>
          <p:nvPr/>
        </p:nvSpPr>
        <p:spPr>
          <a:xfrm>
            <a:off x="608911" y="3801280"/>
            <a:ext cx="3235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Encourage use of NHS 111</a:t>
            </a:r>
          </a:p>
          <a:p>
            <a:r>
              <a:rPr lang="en-GB" sz="14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or use the NHS App</a:t>
            </a:r>
          </a:p>
        </p:txBody>
      </p:sp>
    </p:spTree>
    <p:extLst>
      <p:ext uri="{BB962C8B-B14F-4D97-AF65-F5344CB8AC3E}">
        <p14:creationId xmlns:p14="http://schemas.microsoft.com/office/powerpoint/2010/main" val="365504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90BEF-0756-2829-3A68-DE3A4BB7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FDF131-CE4C-46B1-3515-C5E3065F399F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43B17-BC9B-6F04-5F5B-6F32D198F0B5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EDF01-596D-9C42-3FC7-AFD98A183B03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Raising Awareness with Social Media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close up of a hashtag&#10;&#10;AI-generated content may be incorrect.">
            <a:extLst>
              <a:ext uri="{FF2B5EF4-FFF2-40B4-BE49-F238E27FC236}">
                <a16:creationId xmlns:a16="http://schemas.microsoft.com/office/drawing/2014/main" id="{31419A98-477F-11D3-43C3-6ECE7A48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235" y="1571771"/>
            <a:ext cx="8749174" cy="468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79BFC1-924D-827C-A59E-B00BE8FE8472}"/>
              </a:ext>
            </a:extLst>
          </p:cNvPr>
          <p:cNvSpPr txBox="1"/>
          <p:nvPr/>
        </p:nvSpPr>
        <p:spPr>
          <a:xfrm>
            <a:off x="3324308" y="1509166"/>
            <a:ext cx="49401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Top 18 trending hashtags around healthcare</a:t>
            </a:r>
          </a:p>
        </p:txBody>
      </p:sp>
      <p:pic>
        <p:nvPicPr>
          <p:cNvPr id="14" name="Picture 13" descr="A blue and white logo&#10;&#10;AI-generated content may be incorrect.">
            <a:extLst>
              <a:ext uri="{FF2B5EF4-FFF2-40B4-BE49-F238E27FC236}">
                <a16:creationId xmlns:a16="http://schemas.microsoft.com/office/drawing/2014/main" id="{2BB5611B-82C8-C952-72A4-565CA7CAF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10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1836F-393F-C53F-2951-AD81B5D5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62DC84-AB95-FC84-AAAD-F8F22CA90660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E84217-FCDD-EEF7-C21C-23B86B0F2B2A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C5EA6-5B8C-8508-2ACA-EA7CA11B9794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Steps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Placeholder 23">
            <a:extLst>
              <a:ext uri="{FF2B5EF4-FFF2-40B4-BE49-F238E27FC236}">
                <a16:creationId xmlns:a16="http://schemas.microsoft.com/office/drawing/2014/main" id="{85145B1E-0431-56A3-A43C-12DD5E1E68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51" r="5851"/>
          <a:stretch>
            <a:fillRect/>
          </a:stretch>
        </p:blipFill>
        <p:spPr>
          <a:xfrm>
            <a:off x="1" y="984930"/>
            <a:ext cx="3348365" cy="5688000"/>
          </a:xfrm>
          <a:custGeom>
            <a:avLst/>
            <a:gdLst>
              <a:gd name="connsiteX0" fmla="*/ 0 w 3030482"/>
              <a:gd name="connsiteY0" fmla="*/ 0 h 5145088"/>
              <a:gd name="connsiteX1" fmla="*/ 1815888 w 3030482"/>
              <a:gd name="connsiteY1" fmla="*/ 0 h 5145088"/>
              <a:gd name="connsiteX2" fmla="*/ 1818036 w 3030482"/>
              <a:gd name="connsiteY2" fmla="*/ 1607 h 5145088"/>
              <a:gd name="connsiteX3" fmla="*/ 3030482 w 3030482"/>
              <a:gd name="connsiteY3" fmla="*/ 2572544 h 5145088"/>
              <a:gd name="connsiteX4" fmla="*/ 1818036 w 3030482"/>
              <a:gd name="connsiteY4" fmla="*/ 5143482 h 5145088"/>
              <a:gd name="connsiteX5" fmla="*/ 1815888 w 3030482"/>
              <a:gd name="connsiteY5" fmla="*/ 5145088 h 5145088"/>
              <a:gd name="connsiteX6" fmla="*/ 0 w 3030482"/>
              <a:gd name="connsiteY6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0482" h="5145088">
                <a:moveTo>
                  <a:pt x="0" y="0"/>
                </a:moveTo>
                <a:lnTo>
                  <a:pt x="1815888" y="0"/>
                </a:lnTo>
                <a:lnTo>
                  <a:pt x="1818036" y="1607"/>
                </a:lnTo>
                <a:cubicBezTo>
                  <a:pt x="2558508" y="612698"/>
                  <a:pt x="3030482" y="1537503"/>
                  <a:pt x="3030482" y="2572544"/>
                </a:cubicBezTo>
                <a:cubicBezTo>
                  <a:pt x="3030482" y="3607585"/>
                  <a:pt x="2558508" y="4532390"/>
                  <a:pt x="1818036" y="5143482"/>
                </a:cubicBezTo>
                <a:lnTo>
                  <a:pt x="1815888" y="5145088"/>
                </a:lnTo>
                <a:lnTo>
                  <a:pt x="0" y="5145088"/>
                </a:lnTo>
                <a:close/>
              </a:path>
            </a:pathLst>
          </a:custGeom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637CDE6-A590-E282-550D-2B513C5B6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1A5E7B-5834-4A8C-BE0C-77704675FAD8}"/>
              </a:ext>
            </a:extLst>
          </p:cNvPr>
          <p:cNvSpPr txBox="1"/>
          <p:nvPr/>
        </p:nvSpPr>
        <p:spPr>
          <a:xfrm>
            <a:off x="3889242" y="2024243"/>
            <a:ext cx="683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Set Target: </a:t>
            </a:r>
          </a:p>
          <a:p>
            <a:pPr algn="ctr"/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additional 7.2m appointments</a:t>
            </a:r>
            <a:endParaRPr lang="en-GB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6A06B-AA74-7E49-7FE3-09F2E6E70D7D}"/>
              </a:ext>
            </a:extLst>
          </p:cNvPr>
          <p:cNvSpPr txBox="1"/>
          <p:nvPr/>
        </p:nvSpPr>
        <p:spPr>
          <a:xfrm>
            <a:off x="4548085" y="3828930"/>
            <a:ext cx="55143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to                    </a:t>
            </a:r>
            <a:r>
              <a:rPr lang="en-GB" sz="54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4000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more workdays/ year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690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DBA7F-7020-9403-9EF4-4634E1FD3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5DFD82-1192-4077-2E41-7CF2BF9E006A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EEDD4-A41F-9932-BA08-20446F64F37B}"/>
              </a:ext>
            </a:extLst>
          </p:cNvPr>
          <p:cNvSpPr txBox="1"/>
          <p:nvPr/>
        </p:nvSpPr>
        <p:spPr>
          <a:xfrm>
            <a:off x="3608739" y="2300619"/>
            <a:ext cx="783134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Formulate KPIs</a:t>
            </a:r>
            <a:endParaRPr lang="en-GB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Data Quality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App Users</a:t>
            </a:r>
            <a:endParaRPr lang="en-GB" sz="32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Role Other Practice Staff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200" noProof="0" dirty="0">
                <a:latin typeface="Calibri" panose="020F0502020204030204" pitchFamily="34" charset="0"/>
                <a:cs typeface="Calibri" panose="020F0502020204030204" pitchFamily="34" charset="0"/>
              </a:rPr>
              <a:t>Reduction in DNA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0C9640-E210-29CE-68B6-20A4FFFEF631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3C0FF-7518-2B33-4CCB-E78E6864239D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Steps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Placeholder 23">
            <a:extLst>
              <a:ext uri="{FF2B5EF4-FFF2-40B4-BE49-F238E27FC236}">
                <a16:creationId xmlns:a16="http://schemas.microsoft.com/office/drawing/2014/main" id="{512CC18C-19E8-9EEF-BFCF-55CAE965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51" r="5851"/>
          <a:stretch>
            <a:fillRect/>
          </a:stretch>
        </p:blipFill>
        <p:spPr>
          <a:xfrm>
            <a:off x="1" y="984930"/>
            <a:ext cx="3348365" cy="5688000"/>
          </a:xfrm>
          <a:custGeom>
            <a:avLst/>
            <a:gdLst>
              <a:gd name="connsiteX0" fmla="*/ 0 w 3030482"/>
              <a:gd name="connsiteY0" fmla="*/ 0 h 5145088"/>
              <a:gd name="connsiteX1" fmla="*/ 1815888 w 3030482"/>
              <a:gd name="connsiteY1" fmla="*/ 0 h 5145088"/>
              <a:gd name="connsiteX2" fmla="*/ 1818036 w 3030482"/>
              <a:gd name="connsiteY2" fmla="*/ 1607 h 5145088"/>
              <a:gd name="connsiteX3" fmla="*/ 3030482 w 3030482"/>
              <a:gd name="connsiteY3" fmla="*/ 2572544 h 5145088"/>
              <a:gd name="connsiteX4" fmla="*/ 1818036 w 3030482"/>
              <a:gd name="connsiteY4" fmla="*/ 5143482 h 5145088"/>
              <a:gd name="connsiteX5" fmla="*/ 1815888 w 3030482"/>
              <a:gd name="connsiteY5" fmla="*/ 5145088 h 5145088"/>
              <a:gd name="connsiteX6" fmla="*/ 0 w 3030482"/>
              <a:gd name="connsiteY6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0482" h="5145088">
                <a:moveTo>
                  <a:pt x="0" y="0"/>
                </a:moveTo>
                <a:lnTo>
                  <a:pt x="1815888" y="0"/>
                </a:lnTo>
                <a:lnTo>
                  <a:pt x="1818036" y="1607"/>
                </a:lnTo>
                <a:cubicBezTo>
                  <a:pt x="2558508" y="612698"/>
                  <a:pt x="3030482" y="1537503"/>
                  <a:pt x="3030482" y="2572544"/>
                </a:cubicBezTo>
                <a:cubicBezTo>
                  <a:pt x="3030482" y="3607585"/>
                  <a:pt x="2558508" y="4532390"/>
                  <a:pt x="1818036" y="5143482"/>
                </a:cubicBezTo>
                <a:lnTo>
                  <a:pt x="1815888" y="5145088"/>
                </a:lnTo>
                <a:lnTo>
                  <a:pt x="0" y="5145088"/>
                </a:lnTo>
                <a:close/>
              </a:path>
            </a:pathLst>
          </a:custGeom>
        </p:spPr>
      </p:pic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5B2494E-FBFE-FFC8-9224-5638ADE16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28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CAD75-A616-EF93-0FD0-A95248905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3E81AA-DEE6-66B3-A7C1-8A90F0B593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EB8"/>
          </a:solidFill>
          <a:ln>
            <a:solidFill>
              <a:srgbClr val="005E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A82A2139-9B92-DC65-0196-7178ECCF5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25" y="1361732"/>
            <a:ext cx="4113963" cy="16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6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6390E-2C63-661F-1061-C9E72A22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D75010-37C3-3436-0177-43BFA9590D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EB8"/>
          </a:solidFill>
          <a:ln>
            <a:solidFill>
              <a:srgbClr val="005E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C29B4DAA-ED7A-FE1B-166F-8FB126B9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56F-CDA6-C4A0-EE02-DC81CC738751}"/>
              </a:ext>
            </a:extLst>
          </p:cNvPr>
          <p:cNvSpPr txBox="1"/>
          <p:nvPr/>
        </p:nvSpPr>
        <p:spPr>
          <a:xfrm>
            <a:off x="4136894" y="2159421"/>
            <a:ext cx="754083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How good is the data quality?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What trends does the data reveal? 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ea typeface="Aptos" panose="020B0004020202020204" pitchFamily="34" charset="0"/>
              </a:rPr>
              <a:t>What are current utilisation rates?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How large is the impact of DNA*?</a:t>
            </a:r>
          </a:p>
        </p:txBody>
      </p:sp>
      <p:pic>
        <p:nvPicPr>
          <p:cNvPr id="7" name="Picture Placeholder 21">
            <a:extLst>
              <a:ext uri="{FF2B5EF4-FFF2-40B4-BE49-F238E27FC236}">
                <a16:creationId xmlns:a16="http://schemas.microsoft.com/office/drawing/2014/main" id="{7ABE2BCB-829A-B574-E4DE-AC00F5C7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30" b="7530"/>
          <a:stretch>
            <a:fillRect/>
          </a:stretch>
        </p:blipFill>
        <p:spPr>
          <a:xfrm>
            <a:off x="-2" y="0"/>
            <a:ext cx="4037611" cy="6858850"/>
          </a:xfrm>
          <a:custGeom>
            <a:avLst/>
            <a:gdLst>
              <a:gd name="connsiteX0" fmla="*/ 0 w 3030482"/>
              <a:gd name="connsiteY0" fmla="*/ 0 h 5145088"/>
              <a:gd name="connsiteX1" fmla="*/ 1815888 w 3030482"/>
              <a:gd name="connsiteY1" fmla="*/ 0 h 5145088"/>
              <a:gd name="connsiteX2" fmla="*/ 1818036 w 3030482"/>
              <a:gd name="connsiteY2" fmla="*/ 1607 h 5145088"/>
              <a:gd name="connsiteX3" fmla="*/ 3030482 w 3030482"/>
              <a:gd name="connsiteY3" fmla="*/ 2572544 h 5145088"/>
              <a:gd name="connsiteX4" fmla="*/ 1818036 w 3030482"/>
              <a:gd name="connsiteY4" fmla="*/ 5143482 h 5145088"/>
              <a:gd name="connsiteX5" fmla="*/ 1815888 w 3030482"/>
              <a:gd name="connsiteY5" fmla="*/ 5145088 h 5145088"/>
              <a:gd name="connsiteX6" fmla="*/ 0 w 3030482"/>
              <a:gd name="connsiteY6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0482" h="5145088">
                <a:moveTo>
                  <a:pt x="0" y="0"/>
                </a:moveTo>
                <a:lnTo>
                  <a:pt x="1815888" y="0"/>
                </a:lnTo>
                <a:lnTo>
                  <a:pt x="1818036" y="1607"/>
                </a:lnTo>
                <a:cubicBezTo>
                  <a:pt x="2558508" y="612698"/>
                  <a:pt x="3030482" y="1537503"/>
                  <a:pt x="3030482" y="2572544"/>
                </a:cubicBezTo>
                <a:cubicBezTo>
                  <a:pt x="3030482" y="3607585"/>
                  <a:pt x="2558508" y="4532390"/>
                  <a:pt x="1818036" y="5143482"/>
                </a:cubicBezTo>
                <a:lnTo>
                  <a:pt x="1815888" y="5145088"/>
                </a:lnTo>
                <a:lnTo>
                  <a:pt x="0" y="5145088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D2CEE9-A824-5134-F291-DD1A182414C8}"/>
              </a:ext>
            </a:extLst>
          </p:cNvPr>
          <p:cNvSpPr txBox="1"/>
          <p:nvPr/>
        </p:nvSpPr>
        <p:spPr>
          <a:xfrm>
            <a:off x="4037609" y="6488667"/>
            <a:ext cx="198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“Did not Attend”</a:t>
            </a:r>
            <a:endParaRPr lang="en-GB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3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D19FA-30E4-49A2-B546-4C951CF90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showing the number of entry points&#10;&#10;AI-generated content may be incorrect.">
            <a:extLst>
              <a:ext uri="{FF2B5EF4-FFF2-40B4-BE49-F238E27FC236}">
                <a16:creationId xmlns:a16="http://schemas.microsoft.com/office/drawing/2014/main" id="{E0C027C4-26B2-4548-0E66-332E2BABE8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37"/>
          <a:stretch/>
        </p:blipFill>
        <p:spPr>
          <a:xfrm>
            <a:off x="468501" y="1324534"/>
            <a:ext cx="6585574" cy="3870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1E487A-3C5C-3D71-CA55-65FB1FADC6C1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B2C4A7-17FD-0B75-7BBD-544341E76380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890FF178-F29D-6BA4-3F77-E13927D9F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3D85BC-7771-1E4D-0C78-06DD0BC95F1D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good is the Data Quality?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F45EC-EE5E-BB05-EF9A-501D8A5110A4}"/>
              </a:ext>
            </a:extLst>
          </p:cNvPr>
          <p:cNvSpPr txBox="1"/>
          <p:nvPr/>
        </p:nvSpPr>
        <p:spPr>
          <a:xfrm>
            <a:off x="7054075" y="2876793"/>
            <a:ext cx="44897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dirty="0">
                <a:solidFill>
                  <a:srgbClr val="4342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4342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different practices </a:t>
            </a:r>
            <a:r>
              <a:rPr lang="en-GB" sz="2000" b="0" i="0" dirty="0">
                <a:solidFill>
                  <a:srgbClr val="4342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en-GB" sz="2000" b="0" i="0" dirty="0">
                <a:solidFill>
                  <a:srgbClr val="4342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different ways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4342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manual classification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342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sz="2000" b="0" i="0" dirty="0">
                <a:solidFill>
                  <a:srgbClr val="4342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ifferent IT system suppliers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B5C88A-DC59-2F9A-3E0C-62FF8CD19780}"/>
              </a:ext>
            </a:extLst>
          </p:cNvPr>
          <p:cNvSpPr txBox="1"/>
          <p:nvPr/>
        </p:nvSpPr>
        <p:spPr>
          <a:xfrm>
            <a:off x="260959" y="5616682"/>
            <a:ext cx="1004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i="0" dirty="0">
                <a:solidFill>
                  <a:srgbClr val="00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 of appointments </a:t>
            </a:r>
            <a:r>
              <a:rPr lang="en-DE" sz="3200" b="0" i="0" dirty="0">
                <a:solidFill>
                  <a:srgbClr val="00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≠ </a:t>
            </a:r>
            <a:r>
              <a:rPr lang="en-GB" sz="3200" b="0" i="0" dirty="0">
                <a:solidFill>
                  <a:srgbClr val="00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 of patient contacts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2C23B-9F1F-44E5-5062-746699504306}"/>
              </a:ext>
            </a:extLst>
          </p:cNvPr>
          <p:cNvSpPr txBox="1"/>
          <p:nvPr/>
        </p:nvSpPr>
        <p:spPr>
          <a:xfrm>
            <a:off x="5537409" y="1324534"/>
            <a:ext cx="9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24.0%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0E80D-B5EE-FFDD-FE34-8AB732D69BA6}"/>
              </a:ext>
            </a:extLst>
          </p:cNvPr>
          <p:cNvSpPr txBox="1"/>
          <p:nvPr/>
        </p:nvSpPr>
        <p:spPr>
          <a:xfrm>
            <a:off x="1458002" y="2801494"/>
            <a:ext cx="83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13.1%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59F06-B982-475B-22FF-E32C0207241C}"/>
              </a:ext>
            </a:extLst>
          </p:cNvPr>
          <p:cNvSpPr txBox="1"/>
          <p:nvPr/>
        </p:nvSpPr>
        <p:spPr>
          <a:xfrm>
            <a:off x="3489874" y="4178888"/>
            <a:ext cx="83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3.2%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3FF47-45D3-1576-82CF-D8D1FB21567F}"/>
              </a:ext>
            </a:extLst>
          </p:cNvPr>
          <p:cNvCxnSpPr/>
          <p:nvPr/>
        </p:nvCxnSpPr>
        <p:spPr>
          <a:xfrm>
            <a:off x="1080669" y="4487047"/>
            <a:ext cx="1558977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9334E7-EE5A-12F7-936F-011B367F62ED}"/>
              </a:ext>
            </a:extLst>
          </p:cNvPr>
          <p:cNvSpPr txBox="1"/>
          <p:nvPr/>
        </p:nvSpPr>
        <p:spPr>
          <a:xfrm>
            <a:off x="1193093" y="4450415"/>
            <a:ext cx="1334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unmapped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CDD0C-E453-BE4A-65B9-BF5B6ABFE419}"/>
              </a:ext>
            </a:extLst>
          </p:cNvPr>
          <p:cNvSpPr txBox="1"/>
          <p:nvPr/>
        </p:nvSpPr>
        <p:spPr>
          <a:xfrm>
            <a:off x="1193094" y="3943193"/>
            <a:ext cx="13341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Inconsistent mapping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99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D15C1-6FF4-4030-4BC0-149B539F2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192D09-B944-E3AD-2FDA-FBF89A18E74E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BB1DC-E3F2-4B66-960D-36764751216B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AB59F93C-E185-466A-0723-92679F12E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F0D535-9504-37FD-19A5-A090DB8BE41A}"/>
              </a:ext>
            </a:extLst>
          </p:cNvPr>
          <p:cNvSpPr txBox="1"/>
          <p:nvPr/>
        </p:nvSpPr>
        <p:spPr>
          <a:xfrm>
            <a:off x="3834811" y="2160786"/>
            <a:ext cx="69361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trends does the data reveal? </a:t>
            </a:r>
          </a:p>
        </p:txBody>
      </p:sp>
      <p:pic>
        <p:nvPicPr>
          <p:cNvPr id="3" name="Picture Placeholder 13" descr="A blue glowing lines and lines&#10;&#10;AI-generated content may be incorrect.">
            <a:extLst>
              <a:ext uri="{FF2B5EF4-FFF2-40B4-BE49-F238E27FC236}">
                <a16:creationId xmlns:a16="http://schemas.microsoft.com/office/drawing/2014/main" id="{2CD13DBE-E24A-ABDF-3EE3-7CDACC08D7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64" r="-30"/>
          <a:stretch/>
        </p:blipFill>
        <p:spPr>
          <a:xfrm>
            <a:off x="-1" y="984929"/>
            <a:ext cx="3341125" cy="5675701"/>
          </a:xfrm>
          <a:custGeom>
            <a:avLst/>
            <a:gdLst>
              <a:gd name="connsiteX0" fmla="*/ 0 w 3030482"/>
              <a:gd name="connsiteY0" fmla="*/ 0 h 5145088"/>
              <a:gd name="connsiteX1" fmla="*/ 1815888 w 3030482"/>
              <a:gd name="connsiteY1" fmla="*/ 0 h 5145088"/>
              <a:gd name="connsiteX2" fmla="*/ 1818036 w 3030482"/>
              <a:gd name="connsiteY2" fmla="*/ 1607 h 5145088"/>
              <a:gd name="connsiteX3" fmla="*/ 3030482 w 3030482"/>
              <a:gd name="connsiteY3" fmla="*/ 2572544 h 5145088"/>
              <a:gd name="connsiteX4" fmla="*/ 1818036 w 3030482"/>
              <a:gd name="connsiteY4" fmla="*/ 5143482 h 5145088"/>
              <a:gd name="connsiteX5" fmla="*/ 1815888 w 3030482"/>
              <a:gd name="connsiteY5" fmla="*/ 5145088 h 5145088"/>
              <a:gd name="connsiteX6" fmla="*/ 0 w 3030482"/>
              <a:gd name="connsiteY6" fmla="*/ 5145088 h 514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0482" h="5145088">
                <a:moveTo>
                  <a:pt x="0" y="0"/>
                </a:moveTo>
                <a:lnTo>
                  <a:pt x="1815888" y="0"/>
                </a:lnTo>
                <a:lnTo>
                  <a:pt x="1818036" y="1607"/>
                </a:lnTo>
                <a:cubicBezTo>
                  <a:pt x="2558508" y="612698"/>
                  <a:pt x="3030482" y="1537503"/>
                  <a:pt x="3030482" y="2572544"/>
                </a:cubicBezTo>
                <a:cubicBezTo>
                  <a:pt x="3030482" y="3607585"/>
                  <a:pt x="2558508" y="4532390"/>
                  <a:pt x="1818036" y="5143482"/>
                </a:cubicBezTo>
                <a:lnTo>
                  <a:pt x="1815888" y="5145088"/>
                </a:lnTo>
                <a:lnTo>
                  <a:pt x="0" y="51450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048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D0947-D71A-D85D-99E5-85FA0C7FD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99345F4B-7395-9E1D-4CFB-C88791FD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4" y="1175656"/>
            <a:ext cx="10723916" cy="51362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E49838-74CF-C658-D4A7-33BC0ED6E571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5ACAC5-56AA-701B-F3DE-7994C8EF6C62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AEAD5ABD-0A3A-4900-7D50-0CC3EB831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BC1CE7-018F-8A53-6138-49E153C53CE3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Supply not keeping up with Demand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4C762B-2AB2-25AE-C7B2-3805E5B7BD96}"/>
              </a:ext>
            </a:extLst>
          </p:cNvPr>
          <p:cNvSpPr/>
          <p:nvPr/>
        </p:nvSpPr>
        <p:spPr>
          <a:xfrm>
            <a:off x="7951519" y="3429000"/>
            <a:ext cx="3400924" cy="114335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Increase in registered patients outstrips increase in number of appointments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2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1850E-5C83-B197-65C2-9EC13A28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gps&#10;&#10;AI-generated content may be incorrect.">
            <a:extLst>
              <a:ext uri="{FF2B5EF4-FFF2-40B4-BE49-F238E27FC236}">
                <a16:creationId xmlns:a16="http://schemas.microsoft.com/office/drawing/2014/main" id="{A6B6058E-063A-6CC3-AACF-98F2322B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3" y="1139993"/>
            <a:ext cx="10743177" cy="52076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380EA5-FEDC-610A-A0D0-4FE15B76FE29}"/>
              </a:ext>
            </a:extLst>
          </p:cNvPr>
          <p:cNvSpPr/>
          <p:nvPr/>
        </p:nvSpPr>
        <p:spPr>
          <a:xfrm>
            <a:off x="0" y="6635578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72D43D-A603-154D-093A-D28E287DD11D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93902186-928A-004C-BCEA-58923AF7B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19FCD5-AEA1-9483-6C09-49291935663C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GP Shortages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F48481-954E-58B8-9077-5F37DAC8E732}"/>
              </a:ext>
            </a:extLst>
          </p:cNvPr>
          <p:cNvSpPr/>
          <p:nvPr/>
        </p:nvSpPr>
        <p:spPr>
          <a:xfrm>
            <a:off x="8153400" y="2927733"/>
            <a:ext cx="3400924" cy="176780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2021/2022:</a:t>
            </a:r>
          </a:p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Shortage of 4,200 FTE GPs in 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(The Health Foundation, July 2022)</a:t>
            </a:r>
          </a:p>
          <a:p>
            <a:pPr algn="ctr"/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Number of patients per GP is increasing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30308-CE87-EC32-48DF-7E8664EF277F}"/>
              </a:ext>
            </a:extLst>
          </p:cNvPr>
          <p:cNvSpPr txBox="1"/>
          <p:nvPr/>
        </p:nvSpPr>
        <p:spPr>
          <a:xfrm rot="16200000">
            <a:off x="51929" y="3134543"/>
            <a:ext cx="95693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FTE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24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8D85-82E2-6FE4-B717-BB01D7C9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B8E51D-705D-91B0-1D50-7DF775CD90F1}"/>
              </a:ext>
            </a:extLst>
          </p:cNvPr>
          <p:cNvSpPr/>
          <p:nvPr/>
        </p:nvSpPr>
        <p:spPr>
          <a:xfrm>
            <a:off x="0" y="6660630"/>
            <a:ext cx="12192000" cy="222422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40373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1FC7-B1E7-D1B2-8EE0-CDB1BC3054F8}"/>
              </a:ext>
            </a:extLst>
          </p:cNvPr>
          <p:cNvSpPr/>
          <p:nvPr/>
        </p:nvSpPr>
        <p:spPr>
          <a:xfrm>
            <a:off x="0" y="948930"/>
            <a:ext cx="12192000" cy="36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B4663D5B-7E8A-D633-CD7F-33EAC8E9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409" y="233174"/>
            <a:ext cx="1491915" cy="604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134ED7-C1C7-A55E-CA1D-0A1B7C08008C}"/>
              </a:ext>
            </a:extLst>
          </p:cNvPr>
          <p:cNvSpPr txBox="1"/>
          <p:nvPr/>
        </p:nvSpPr>
        <p:spPr>
          <a:xfrm>
            <a:off x="445335" y="348881"/>
            <a:ext cx="97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5D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Pressure</a:t>
            </a:r>
            <a:endParaRPr lang="en-DE" sz="5400" dirty="0">
              <a:solidFill>
                <a:srgbClr val="0C056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graph showing a number of appointment&#10;&#10;AI-generated content may be incorrect.">
            <a:extLst>
              <a:ext uri="{FF2B5EF4-FFF2-40B4-BE49-F238E27FC236}">
                <a16:creationId xmlns:a16="http://schemas.microsoft.com/office/drawing/2014/main" id="{DAC09645-D0D9-7C48-CAEB-62DA0FD20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35" y="1297002"/>
            <a:ext cx="7828943" cy="5168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76015E-3C6E-ED83-6CD7-C25923E7A57A}"/>
              </a:ext>
            </a:extLst>
          </p:cNvPr>
          <p:cNvSpPr txBox="1"/>
          <p:nvPr/>
        </p:nvSpPr>
        <p:spPr>
          <a:xfrm>
            <a:off x="3032660" y="1700453"/>
            <a:ext cx="107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dirty="0">
                <a:solidFill>
                  <a:srgbClr val="00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‘Winter </a:t>
            </a:r>
            <a:r>
              <a:rPr lang="en-GB" sz="1600" dirty="0">
                <a:solidFill>
                  <a:srgbClr val="005E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1600" b="0" i="0" dirty="0">
                <a:solidFill>
                  <a:srgbClr val="00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ressure’</a:t>
            </a:r>
            <a:endParaRPr lang="en-US" sz="1600" dirty="0">
              <a:solidFill>
                <a:srgbClr val="005EB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7C3CB-4979-8E3E-D121-31629134D7EF}"/>
              </a:ext>
            </a:extLst>
          </p:cNvPr>
          <p:cNvSpPr txBox="1"/>
          <p:nvPr/>
        </p:nvSpPr>
        <p:spPr>
          <a:xfrm>
            <a:off x="5843969" y="1584979"/>
            <a:ext cx="107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dirty="0">
                <a:solidFill>
                  <a:srgbClr val="00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‘Winter </a:t>
            </a:r>
            <a:r>
              <a:rPr lang="en-GB" sz="1600" dirty="0">
                <a:solidFill>
                  <a:srgbClr val="005E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1600" b="0" i="0" dirty="0">
                <a:solidFill>
                  <a:srgbClr val="00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ressure’</a:t>
            </a:r>
            <a:endParaRPr lang="en-US" sz="1600" dirty="0">
              <a:solidFill>
                <a:srgbClr val="005EB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FE513-CB6E-88F3-C07F-608C9CC15AF4}"/>
              </a:ext>
            </a:extLst>
          </p:cNvPr>
          <p:cNvSpPr txBox="1"/>
          <p:nvPr/>
        </p:nvSpPr>
        <p:spPr>
          <a:xfrm>
            <a:off x="8474802" y="2601956"/>
            <a:ext cx="307952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3B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“…pressure has been building not just at winter but throughout the year.” </a:t>
            </a:r>
          </a:p>
          <a:p>
            <a:r>
              <a:rPr lang="en-GB" sz="1400" i="0" dirty="0">
                <a:solidFill>
                  <a:srgbClr val="3B5EB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(NHS Providers)</a:t>
            </a:r>
            <a:endParaRPr lang="en-US" sz="2000" dirty="0">
              <a:solidFill>
                <a:srgbClr val="3B5EB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12843</TotalTime>
  <Words>2297</Words>
  <Application>Microsoft Macintosh PowerPoint</Application>
  <PresentationFormat>Widescreen</PresentationFormat>
  <Paragraphs>367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-apple-system</vt:lpstr>
      <vt:lpstr>Aptos</vt:lpstr>
      <vt:lpstr>Aptos Display</vt:lpstr>
      <vt:lpstr>Arial</vt:lpstr>
      <vt:lpstr>Calibri</vt:lpstr>
      <vt:lpstr>Helvetica Neue</vt:lpstr>
      <vt:lpstr>Source Sans Pro</vt:lpstr>
      <vt:lpstr>Symbol</vt:lpstr>
      <vt:lpstr>system-ui</vt:lpstr>
      <vt:lpstr>Univers LT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Agius Ferrante</dc:creator>
  <cp:lastModifiedBy>Christopher Agius Ferrante</cp:lastModifiedBy>
  <cp:revision>60</cp:revision>
  <dcterms:created xsi:type="dcterms:W3CDTF">2025-02-12T13:21:44Z</dcterms:created>
  <dcterms:modified xsi:type="dcterms:W3CDTF">2025-07-02T09:42:54Z</dcterms:modified>
</cp:coreProperties>
</file>